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2" name="Shape 1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85208" indent="-185208">
              <a:buSzPct val="125000"/>
              <a:buChar char="*"/>
              <a:defRPr sz="1400"/>
            </a:pPr>
            <a:r>
              <a:t>The dataset that we received was quarterly COVID-19 death count by 7 age group in each county in the US. </a:t>
            </a:r>
          </a:p>
          <a:p>
            <a:pPr marL="185208" indent="-185208">
              <a:buSzPct val="125000"/>
              <a:buChar char="*"/>
              <a:defRPr sz="1400"/>
            </a:pPr>
            <a:r>
              <a:t>The reason why we explored imputation method for this study is because the county-level COVID-19 death data had data suppression for death counts between 1 and 9. </a:t>
            </a:r>
          </a:p>
          <a:p>
            <a:pPr marL="185208" indent="-185208">
              <a:buSzPct val="125000"/>
              <a:buChar char="*"/>
              <a:defRPr sz="1400"/>
            </a:pPr>
            <a:r>
              <a:t>For example, if a county reported 7 COVID-19 death for age group 40-49 in quarter 4, the value was blank or suppressed in the dataset that we received. </a:t>
            </a:r>
          </a:p>
          <a:p>
            <a:pPr marL="185208" indent="-185208">
              <a:buSzPct val="125000"/>
              <a:buChar char="*"/>
              <a:defRPr sz="1400"/>
            </a:pPr>
            <a:r>
              <a:t>Here is the distribution of suppressed and non-suppressed COVID-19 deaths in the dataset. Blue represents the % of data with ZERO COVID-19 deaths. There is no suppression for 0 deaths. Green represents the % of 10 or more COVID-19 deaths, which are not suppressed. Orange represents the % of suppressed data, which were 1-9 COVID-19 deaths. 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532241774_2880x1920.jpg"/>
          <p:cNvSpPr/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532241774_2880x1920.jpg"/>
          <p:cNvSpPr/>
          <p:nvPr>
            <p:ph type="pic" idx="21"/>
          </p:nvPr>
        </p:nvSpPr>
        <p:spPr>
          <a:xfrm>
            <a:off x="3125968" y="-393700"/>
            <a:ext cx="18135601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532204087_1355x1355.jpg"/>
          <p:cNvSpPr/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661458" indent="-661458">
              <a:defRPr sz="5000"/>
            </a:lvl1pPr>
            <a:lvl2pPr marL="1296458" indent="-661458">
              <a:defRPr sz="5000"/>
            </a:lvl2pPr>
            <a:lvl3pPr marL="1931458" indent="-661458">
              <a:defRPr sz="5000"/>
            </a:lvl3pPr>
            <a:lvl4pPr marL="2566458" indent="-661458">
              <a:defRPr sz="5000"/>
            </a:lvl4pPr>
            <a:lvl5pPr marL="3201458" indent="-661458">
              <a:defRPr sz="5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532205080_1647x1098.jpg"/>
          <p:cNvSpPr/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117600" indent="-558800">
              <a:spcBef>
                <a:spcPts val="4500"/>
              </a:spcBef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676400" indent="-558800">
              <a:spcBef>
                <a:spcPts val="4500"/>
              </a:spcBef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235200" indent="-558800">
              <a:spcBef>
                <a:spcPts val="4500"/>
              </a:spcBef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794000" indent="-558800">
              <a:spcBef>
                <a:spcPts val="4500"/>
              </a:spcBef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 marL="661458" indent="-661458">
              <a:defRPr sz="5000"/>
            </a:lvl1pPr>
            <a:lvl2pPr marL="1296458" indent="-661458">
              <a:defRPr sz="5000"/>
            </a:lvl2pPr>
            <a:lvl3pPr marL="1931458" indent="-661458">
              <a:defRPr sz="5000"/>
            </a:lvl3pPr>
            <a:lvl4pPr marL="2566458" indent="-661458">
              <a:defRPr sz="5000"/>
            </a:lvl4pPr>
            <a:lvl5pPr marL="3201458" indent="-661458">
              <a:defRPr sz="5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532205080_1647x1098.jpg"/>
          <p:cNvSpPr/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532204087_1355x1355.jpg"/>
          <p:cNvSpPr/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532241774_2880x1920.jpg"/>
          <p:cNvSpPr/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Bangla Sangam MN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Bangla Sangam MN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Bangla Sangam MN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Bangla Sangam MN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Bangla Sangam MN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Bangla Sangam MN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Bangla Sangam MN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Bangla Sangam MN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Bangla Sangam MN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38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+mj-lt"/>
          <a:ea typeface="+mj-ea"/>
          <a:cs typeface="+mj-cs"/>
          <a:sym typeface="Bangla Sangam MN"/>
        </a:defRPr>
      </a:lvl1pPr>
      <a:lvl2pPr marL="1270000" marR="0" indent="-635000" algn="l" defTabSz="825500" latinLnBrk="0">
        <a:lnSpc>
          <a:spcPct val="100000"/>
        </a:lnSpc>
        <a:spcBef>
          <a:spcPts val="38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+mj-lt"/>
          <a:ea typeface="+mj-ea"/>
          <a:cs typeface="+mj-cs"/>
          <a:sym typeface="Bangla Sangam MN"/>
        </a:defRPr>
      </a:lvl2pPr>
      <a:lvl3pPr marL="1905000" marR="0" indent="-635000" algn="l" defTabSz="825500" latinLnBrk="0">
        <a:lnSpc>
          <a:spcPct val="100000"/>
        </a:lnSpc>
        <a:spcBef>
          <a:spcPts val="38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+mj-lt"/>
          <a:ea typeface="+mj-ea"/>
          <a:cs typeface="+mj-cs"/>
          <a:sym typeface="Bangla Sangam MN"/>
        </a:defRPr>
      </a:lvl3pPr>
      <a:lvl4pPr marL="2540000" marR="0" indent="-635000" algn="l" defTabSz="825500" latinLnBrk="0">
        <a:lnSpc>
          <a:spcPct val="100000"/>
        </a:lnSpc>
        <a:spcBef>
          <a:spcPts val="38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+mj-lt"/>
          <a:ea typeface="+mj-ea"/>
          <a:cs typeface="+mj-cs"/>
          <a:sym typeface="Bangla Sangam MN"/>
        </a:defRPr>
      </a:lvl4pPr>
      <a:lvl5pPr marL="3175000" marR="0" indent="-635000" algn="l" defTabSz="825500" latinLnBrk="0">
        <a:lnSpc>
          <a:spcPct val="100000"/>
        </a:lnSpc>
        <a:spcBef>
          <a:spcPts val="38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+mj-lt"/>
          <a:ea typeface="+mj-ea"/>
          <a:cs typeface="+mj-cs"/>
          <a:sym typeface="Bangla Sangam MN"/>
        </a:defRPr>
      </a:lvl5pPr>
      <a:lvl6pPr marL="3810000" marR="0" indent="-635000" algn="l" defTabSz="825500" latinLnBrk="0">
        <a:lnSpc>
          <a:spcPct val="100000"/>
        </a:lnSpc>
        <a:spcBef>
          <a:spcPts val="38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+mj-lt"/>
          <a:ea typeface="+mj-ea"/>
          <a:cs typeface="+mj-cs"/>
          <a:sym typeface="Bangla Sangam MN"/>
        </a:defRPr>
      </a:lvl6pPr>
      <a:lvl7pPr marL="4445000" marR="0" indent="-635000" algn="l" defTabSz="825500" latinLnBrk="0">
        <a:lnSpc>
          <a:spcPct val="100000"/>
        </a:lnSpc>
        <a:spcBef>
          <a:spcPts val="38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+mj-lt"/>
          <a:ea typeface="+mj-ea"/>
          <a:cs typeface="+mj-cs"/>
          <a:sym typeface="Bangla Sangam MN"/>
        </a:defRPr>
      </a:lvl7pPr>
      <a:lvl8pPr marL="5080000" marR="0" indent="-635000" algn="l" defTabSz="825500" latinLnBrk="0">
        <a:lnSpc>
          <a:spcPct val="100000"/>
        </a:lnSpc>
        <a:spcBef>
          <a:spcPts val="38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+mj-lt"/>
          <a:ea typeface="+mj-ea"/>
          <a:cs typeface="+mj-cs"/>
          <a:sym typeface="Bangla Sangam MN"/>
        </a:defRPr>
      </a:lvl8pPr>
      <a:lvl9pPr marL="5715000" marR="0" indent="-635000" algn="l" defTabSz="825500" latinLnBrk="0">
        <a:lnSpc>
          <a:spcPct val="100000"/>
        </a:lnSpc>
        <a:spcBef>
          <a:spcPts val="38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+mj-lt"/>
          <a:ea typeface="+mj-ea"/>
          <a:cs typeface="+mj-cs"/>
          <a:sym typeface="Bangla Sangam MN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1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cdc.gov/nchs/data/vsrr/VSRR10-508.pdf" TargetMode="External"/><Relationship Id="rId3" Type="http://schemas.openxmlformats.org/officeDocument/2006/relationships/hyperlink" Target="https://www.cdc.gov/mmwr/volumes/70/wr/mm7014e1.htm" TargetMode="External"/><Relationship Id="rId4" Type="http://schemas.openxmlformats.org/officeDocument/2006/relationships/hyperlink" Target="https://www.cdc.gov/mmwr/volumes/70/wr/mm7014e2.htm" TargetMode="External"/><Relationship Id="rId5" Type="http://schemas.openxmlformats.org/officeDocument/2006/relationships/hyperlink" Target="https://www.cdc.gov/nchs/nvss/vsrr/covid19/index.htm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9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20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2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2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" Target="slide20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Imputation for Provisional COVID-19 Deaths in 2020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Imputation for Provisional COVID-19 Deaths in 2020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imulated data vs non-suppressed data"/>
          <p:cNvSpPr txBox="1"/>
          <p:nvPr>
            <p:ph type="title"/>
          </p:nvPr>
        </p:nvSpPr>
        <p:spPr>
          <a:xfrm>
            <a:off x="797732" y="355600"/>
            <a:ext cx="22788536" cy="1442171"/>
          </a:xfrm>
          <a:prstGeom prst="rect">
            <a:avLst/>
          </a:prstGeom>
        </p:spPr>
        <p:txBody>
          <a:bodyPr/>
          <a:lstStyle>
            <a:lvl1pPr defTabSz="652145">
              <a:defRPr sz="8848"/>
            </a:lvl1pPr>
          </a:lstStyle>
          <a:p>
            <a:pPr/>
            <a:r>
              <a:t>Simulated data vs non-suppressed data</a:t>
            </a:r>
          </a:p>
        </p:txBody>
      </p:sp>
      <p:sp>
        <p:nvSpPr>
          <p:cNvPr id="223" name="This is to check whether the bayesian method created a plausible distribution…"/>
          <p:cNvSpPr txBox="1"/>
          <p:nvPr>
            <p:ph type="body" sz="half" idx="1"/>
          </p:nvPr>
        </p:nvSpPr>
        <p:spPr>
          <a:xfrm>
            <a:off x="14831556" y="3051517"/>
            <a:ext cx="8752344" cy="10380589"/>
          </a:xfrm>
          <a:prstGeom prst="rect">
            <a:avLst/>
          </a:prstGeom>
        </p:spPr>
        <p:txBody>
          <a:bodyPr anchor="t"/>
          <a:lstStyle/>
          <a:p>
            <a:pPr marL="635000" indent="-635000">
              <a:spcBef>
                <a:spcPts val="2400"/>
              </a:spcBef>
              <a:buSzPct val="120000"/>
            </a:pPr>
            <a:r>
              <a:t>This is to check whether the bayesian method created a plausible distribution</a:t>
            </a:r>
          </a:p>
          <a:p>
            <a:pPr marL="635000" indent="-635000">
              <a:spcBef>
                <a:spcPts val="2400"/>
              </a:spcBef>
              <a:buSzPct val="120000"/>
            </a:pPr>
            <a:r>
              <a:t>The proportions of counties with zero COVID-19 deaths are similar between the simulation from the posterior distribution and non-suppressed data</a:t>
            </a:r>
          </a:p>
        </p:txBody>
      </p:sp>
      <p:pic>
        <p:nvPicPr>
          <p:cNvPr id="224" name="distribution simulated and data prop zeros_hurdle_qr.png" descr="distribution simulated and data prop zeros_hurdle_q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792" y="1880227"/>
            <a:ext cx="14666932" cy="117335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roup"/>
          <p:cNvGrpSpPr/>
          <p:nvPr/>
        </p:nvGrpSpPr>
        <p:grpSpPr>
          <a:xfrm>
            <a:off x="22103500" y="2841411"/>
            <a:ext cx="2232345" cy="2065108"/>
            <a:chOff x="0" y="0"/>
            <a:chExt cx="2232343" cy="2065107"/>
          </a:xfrm>
        </p:grpSpPr>
        <p:pic>
          <p:nvPicPr>
            <p:cNvPr id="226" name="distribution simulated and data_hurdle.png" descr="distribution simulated and data_hurdle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46086" t="94956" r="49629" b="0"/>
            <a:stretch>
              <a:fillRect/>
            </a:stretch>
          </p:blipFill>
          <p:spPr>
            <a:xfrm>
              <a:off x="0" y="0"/>
              <a:ext cx="1450843" cy="9488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7" name="distribution simulated and data_hurdle.png" descr="distribution simulated and data_hurdle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0301" t="94956" r="43723" b="0"/>
            <a:stretch>
              <a:fillRect/>
            </a:stretch>
          </p:blipFill>
          <p:spPr>
            <a:xfrm>
              <a:off x="191512" y="948847"/>
              <a:ext cx="2023316" cy="9488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8" name="Observed data"/>
            <p:cNvSpPr txBox="1"/>
            <p:nvPr/>
          </p:nvSpPr>
          <p:spPr>
            <a:xfrm>
              <a:off x="781368" y="239067"/>
              <a:ext cx="1450976" cy="87719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b="0" sz="2500">
                  <a:latin typeface="+mj-lt"/>
                  <a:ea typeface="+mj-ea"/>
                  <a:cs typeface="+mj-cs"/>
                  <a:sym typeface="Bangla Sangam MN"/>
                </a:defRPr>
              </a:lvl1pPr>
            </a:lstStyle>
            <a:p>
              <a:pPr/>
              <a:r>
                <a:t>Observed data</a:t>
              </a:r>
            </a:p>
          </p:txBody>
        </p:sp>
        <p:sp>
          <p:nvSpPr>
            <p:cNvPr id="229" name="Simulated data"/>
            <p:cNvSpPr txBox="1"/>
            <p:nvPr/>
          </p:nvSpPr>
          <p:spPr>
            <a:xfrm>
              <a:off x="781368" y="1187914"/>
              <a:ext cx="1450976" cy="87719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b="0" sz="2500">
                  <a:latin typeface="+mj-lt"/>
                  <a:ea typeface="+mj-ea"/>
                  <a:cs typeface="+mj-cs"/>
                  <a:sym typeface="Bangla Sangam MN"/>
                </a:defRPr>
              </a:lvl1pPr>
            </a:lstStyle>
            <a:p>
              <a:pPr/>
              <a:r>
                <a:t>Simulated data</a:t>
              </a:r>
            </a:p>
          </p:txBody>
        </p:sp>
      </p:grpSp>
      <p:sp>
        <p:nvSpPr>
          <p:cNvPr id="231" name="Simulated data vs observed data"/>
          <p:cNvSpPr txBox="1"/>
          <p:nvPr>
            <p:ph type="title"/>
          </p:nvPr>
        </p:nvSpPr>
        <p:spPr>
          <a:xfrm>
            <a:off x="793750" y="355600"/>
            <a:ext cx="22796500" cy="1524000"/>
          </a:xfrm>
          <a:prstGeom prst="rect">
            <a:avLst/>
          </a:prstGeom>
        </p:spPr>
        <p:txBody>
          <a:bodyPr/>
          <a:lstStyle>
            <a:lvl1pPr defTabSz="693419">
              <a:defRPr sz="9407"/>
            </a:lvl1pPr>
          </a:lstStyle>
          <a:p>
            <a:pPr/>
            <a:r>
              <a:t>Simulated data vs observed data</a:t>
            </a:r>
          </a:p>
        </p:txBody>
      </p:sp>
      <p:pic>
        <p:nvPicPr>
          <p:cNvPr id="232" name="distribution simulated and data_hurdle_qr.png" descr="distribution simulated and data_hurdle_qr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5459"/>
          <a:stretch>
            <a:fillRect/>
          </a:stretch>
        </p:blipFill>
        <p:spPr>
          <a:xfrm>
            <a:off x="95845" y="1883010"/>
            <a:ext cx="22144161" cy="11630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289009" y="2306860"/>
            <a:ext cx="2441160" cy="1016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ombine imputed and observed data"/>
          <p:cNvSpPr txBox="1"/>
          <p:nvPr>
            <p:ph type="title"/>
          </p:nvPr>
        </p:nvSpPr>
        <p:spPr>
          <a:xfrm>
            <a:off x="797732" y="355600"/>
            <a:ext cx="22796501" cy="1524000"/>
          </a:xfrm>
          <a:prstGeom prst="rect">
            <a:avLst/>
          </a:prstGeom>
        </p:spPr>
        <p:txBody>
          <a:bodyPr/>
          <a:lstStyle>
            <a:lvl1pPr defTabSz="693419">
              <a:defRPr sz="9407"/>
            </a:lvl1pPr>
          </a:lstStyle>
          <a:p>
            <a:pPr/>
            <a:r>
              <a:t>Combine imputed and observed data</a:t>
            </a:r>
          </a:p>
        </p:txBody>
      </p:sp>
      <p:grpSp>
        <p:nvGrpSpPr>
          <p:cNvPr id="241" name="Group"/>
          <p:cNvGrpSpPr/>
          <p:nvPr/>
        </p:nvGrpSpPr>
        <p:grpSpPr>
          <a:xfrm>
            <a:off x="22103500" y="2841411"/>
            <a:ext cx="2232345" cy="2065108"/>
            <a:chOff x="0" y="0"/>
            <a:chExt cx="2232343" cy="2065107"/>
          </a:xfrm>
        </p:grpSpPr>
        <p:pic>
          <p:nvPicPr>
            <p:cNvPr id="237" name="distribution simulated and data_hurdle.png" descr="distribution simulated and data_hurdle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46086" t="94956" r="49629" b="0"/>
            <a:stretch>
              <a:fillRect/>
            </a:stretch>
          </p:blipFill>
          <p:spPr>
            <a:xfrm>
              <a:off x="0" y="0"/>
              <a:ext cx="1450843" cy="9488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8" name="distribution simulated and data_hurdle.png" descr="distribution simulated and data_hurdle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0301" t="94956" r="43723" b="0"/>
            <a:stretch>
              <a:fillRect/>
            </a:stretch>
          </p:blipFill>
          <p:spPr>
            <a:xfrm>
              <a:off x="191512" y="948847"/>
              <a:ext cx="2023316" cy="9488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9" name="Observed data"/>
            <p:cNvSpPr txBox="1"/>
            <p:nvPr/>
          </p:nvSpPr>
          <p:spPr>
            <a:xfrm>
              <a:off x="781368" y="239067"/>
              <a:ext cx="1450976" cy="87719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b="0" sz="2500">
                  <a:latin typeface="+mj-lt"/>
                  <a:ea typeface="+mj-ea"/>
                  <a:cs typeface="+mj-cs"/>
                  <a:sym typeface="Bangla Sangam MN"/>
                </a:defRPr>
              </a:lvl1pPr>
            </a:lstStyle>
            <a:p>
              <a:pPr/>
              <a:r>
                <a:t>Observed data</a:t>
              </a:r>
            </a:p>
          </p:txBody>
        </p:sp>
        <p:sp>
          <p:nvSpPr>
            <p:cNvPr id="240" name="Imputed data"/>
            <p:cNvSpPr txBox="1"/>
            <p:nvPr/>
          </p:nvSpPr>
          <p:spPr>
            <a:xfrm>
              <a:off x="781368" y="1187914"/>
              <a:ext cx="1450976" cy="87719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b="0" sz="2500">
                  <a:latin typeface="+mj-lt"/>
                  <a:ea typeface="+mj-ea"/>
                  <a:cs typeface="+mj-cs"/>
                  <a:sym typeface="Bangla Sangam MN"/>
                </a:defRPr>
              </a:lvl1pPr>
            </a:lstStyle>
            <a:p>
              <a:pPr/>
              <a:r>
                <a:t>Imputed data</a:t>
              </a:r>
            </a:p>
          </p:txBody>
        </p:sp>
      </p:grpSp>
      <p:pic>
        <p:nvPicPr>
          <p:cNvPr id="242" name="impute distribution_age_hurdle_qr.png" descr="impute distribution_age_hurdle_qr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5609"/>
          <a:stretch>
            <a:fillRect/>
          </a:stretch>
        </p:blipFill>
        <p:spPr>
          <a:xfrm>
            <a:off x="47260" y="1927820"/>
            <a:ext cx="22194245" cy="11638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979164" y="2307619"/>
            <a:ext cx="2441160" cy="1016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Imputation: Noncore counties"/>
          <p:cNvSpPr txBox="1"/>
          <p:nvPr>
            <p:ph type="title"/>
          </p:nvPr>
        </p:nvSpPr>
        <p:spPr>
          <a:xfrm>
            <a:off x="797732" y="355600"/>
            <a:ext cx="22796501" cy="1524000"/>
          </a:xfrm>
          <a:prstGeom prst="rect">
            <a:avLst/>
          </a:prstGeom>
        </p:spPr>
        <p:txBody>
          <a:bodyPr/>
          <a:lstStyle>
            <a:lvl1pPr defTabSz="693419">
              <a:defRPr sz="9407"/>
            </a:lvl1pPr>
          </a:lstStyle>
          <a:p>
            <a:pPr/>
            <a:r>
              <a:t>Imputation: Noncore counties</a:t>
            </a:r>
          </a:p>
        </p:txBody>
      </p:sp>
      <p:pic>
        <p:nvPicPr>
          <p:cNvPr id="247" name="impute distribution_hurdle_qr (Noncore).png" descr="impute distribution_hurdle_qr (Noncore)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5817"/>
          <a:stretch>
            <a:fillRect/>
          </a:stretch>
        </p:blipFill>
        <p:spPr>
          <a:xfrm>
            <a:off x="83814" y="2011164"/>
            <a:ext cx="22095798" cy="115613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Group"/>
          <p:cNvGrpSpPr/>
          <p:nvPr/>
        </p:nvGrpSpPr>
        <p:grpSpPr>
          <a:xfrm>
            <a:off x="22103500" y="2841411"/>
            <a:ext cx="2232345" cy="2065108"/>
            <a:chOff x="0" y="0"/>
            <a:chExt cx="2232343" cy="2065107"/>
          </a:xfrm>
        </p:grpSpPr>
        <p:pic>
          <p:nvPicPr>
            <p:cNvPr id="248" name="distribution simulated and data_hurdle.png" descr="distribution simulated and data_hurdle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46086" t="94956" r="49629" b="0"/>
            <a:stretch>
              <a:fillRect/>
            </a:stretch>
          </p:blipFill>
          <p:spPr>
            <a:xfrm>
              <a:off x="0" y="0"/>
              <a:ext cx="1450843" cy="9488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9" name="distribution simulated and data_hurdle.png" descr="distribution simulated and data_hurdle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50301" t="94956" r="43723" b="0"/>
            <a:stretch>
              <a:fillRect/>
            </a:stretch>
          </p:blipFill>
          <p:spPr>
            <a:xfrm>
              <a:off x="191512" y="948847"/>
              <a:ext cx="2023316" cy="9488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0" name="Observed data"/>
            <p:cNvSpPr txBox="1"/>
            <p:nvPr/>
          </p:nvSpPr>
          <p:spPr>
            <a:xfrm>
              <a:off x="781368" y="239067"/>
              <a:ext cx="1450976" cy="87719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b="0" sz="2500">
                  <a:latin typeface="+mj-lt"/>
                  <a:ea typeface="+mj-ea"/>
                  <a:cs typeface="+mj-cs"/>
                  <a:sym typeface="Bangla Sangam MN"/>
                </a:defRPr>
              </a:lvl1pPr>
            </a:lstStyle>
            <a:p>
              <a:pPr/>
              <a:r>
                <a:t>Observed data</a:t>
              </a:r>
            </a:p>
          </p:txBody>
        </p:sp>
        <p:sp>
          <p:nvSpPr>
            <p:cNvPr id="251" name="Imputed data"/>
            <p:cNvSpPr txBox="1"/>
            <p:nvPr/>
          </p:nvSpPr>
          <p:spPr>
            <a:xfrm>
              <a:off x="781368" y="1187914"/>
              <a:ext cx="1450976" cy="87719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b="0" sz="2500">
                  <a:latin typeface="+mj-lt"/>
                  <a:ea typeface="+mj-ea"/>
                  <a:cs typeface="+mj-cs"/>
                  <a:sym typeface="Bangla Sangam MN"/>
                </a:defRPr>
              </a:lvl1pPr>
            </a:lstStyle>
            <a:p>
              <a:pPr/>
              <a:r>
                <a:t>Imputed data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Imputation: Large central metro"/>
          <p:cNvSpPr txBox="1"/>
          <p:nvPr>
            <p:ph type="title"/>
          </p:nvPr>
        </p:nvSpPr>
        <p:spPr>
          <a:xfrm>
            <a:off x="797732" y="355600"/>
            <a:ext cx="22796501" cy="1524000"/>
          </a:xfrm>
          <a:prstGeom prst="rect">
            <a:avLst/>
          </a:prstGeom>
        </p:spPr>
        <p:txBody>
          <a:bodyPr/>
          <a:lstStyle>
            <a:lvl1pPr defTabSz="693419">
              <a:defRPr sz="9407"/>
            </a:lvl1pPr>
          </a:lstStyle>
          <a:p>
            <a:pPr/>
            <a:r>
              <a:t>Imputation: Large central metro</a:t>
            </a:r>
          </a:p>
        </p:txBody>
      </p:sp>
      <p:pic>
        <p:nvPicPr>
          <p:cNvPr id="255" name="impute distribution_hurdle_qr (Large central metro).png" descr="impute distribution_hurdle_qr (Large central metro)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5775"/>
          <a:stretch>
            <a:fillRect/>
          </a:stretch>
        </p:blipFill>
        <p:spPr>
          <a:xfrm>
            <a:off x="190633" y="2007790"/>
            <a:ext cx="21927506" cy="114784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0" name="Group"/>
          <p:cNvGrpSpPr/>
          <p:nvPr/>
        </p:nvGrpSpPr>
        <p:grpSpPr>
          <a:xfrm>
            <a:off x="22103500" y="2841411"/>
            <a:ext cx="2232345" cy="2065108"/>
            <a:chOff x="0" y="0"/>
            <a:chExt cx="2232343" cy="2065107"/>
          </a:xfrm>
        </p:grpSpPr>
        <p:pic>
          <p:nvPicPr>
            <p:cNvPr id="256" name="distribution simulated and data_hurdle.png" descr="distribution simulated and data_hurdle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46086" t="94956" r="49629" b="0"/>
            <a:stretch>
              <a:fillRect/>
            </a:stretch>
          </p:blipFill>
          <p:spPr>
            <a:xfrm>
              <a:off x="0" y="0"/>
              <a:ext cx="1450843" cy="9488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7" name="distribution simulated and data_hurdle.png" descr="distribution simulated and data_hurdle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50301" t="94956" r="43723" b="0"/>
            <a:stretch>
              <a:fillRect/>
            </a:stretch>
          </p:blipFill>
          <p:spPr>
            <a:xfrm>
              <a:off x="191512" y="948847"/>
              <a:ext cx="2023316" cy="9488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8" name="Observed data"/>
            <p:cNvSpPr txBox="1"/>
            <p:nvPr/>
          </p:nvSpPr>
          <p:spPr>
            <a:xfrm>
              <a:off x="781368" y="239067"/>
              <a:ext cx="1450976" cy="87719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b="0" sz="2500">
                  <a:latin typeface="+mj-lt"/>
                  <a:ea typeface="+mj-ea"/>
                  <a:cs typeface="+mj-cs"/>
                  <a:sym typeface="Bangla Sangam MN"/>
                </a:defRPr>
              </a:lvl1pPr>
            </a:lstStyle>
            <a:p>
              <a:pPr/>
              <a:r>
                <a:t>Observed data</a:t>
              </a:r>
            </a:p>
          </p:txBody>
        </p:sp>
        <p:sp>
          <p:nvSpPr>
            <p:cNvPr id="259" name="Imputed data"/>
            <p:cNvSpPr txBox="1"/>
            <p:nvPr/>
          </p:nvSpPr>
          <p:spPr>
            <a:xfrm>
              <a:off x="781368" y="1187914"/>
              <a:ext cx="1450976" cy="87719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b="0" sz="2500">
                  <a:latin typeface="+mj-lt"/>
                  <a:ea typeface="+mj-ea"/>
                  <a:cs typeface="+mj-cs"/>
                  <a:sym typeface="Bangla Sangam MN"/>
                </a:defRPr>
              </a:lvl1pPr>
            </a:lstStyle>
            <a:p>
              <a:pPr/>
              <a:r>
                <a:t>Imputed data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Estimated COVID-19 deaths in 2020"/>
          <p:cNvSpPr txBox="1"/>
          <p:nvPr>
            <p:ph type="title"/>
          </p:nvPr>
        </p:nvSpPr>
        <p:spPr>
          <a:xfrm>
            <a:off x="797732" y="355600"/>
            <a:ext cx="22788536" cy="1942316"/>
          </a:xfrm>
          <a:prstGeom prst="rect">
            <a:avLst/>
          </a:prstGeom>
        </p:spPr>
        <p:txBody>
          <a:bodyPr/>
          <a:lstStyle/>
          <a:p>
            <a:pPr/>
            <a:r>
              <a:t>Estimated COVID-19 deaths in 2020</a:t>
            </a:r>
          </a:p>
        </p:txBody>
      </p:sp>
      <p:pic>
        <p:nvPicPr>
          <p:cNvPr id="263" name="total covid19 deaths_age.png" descr="total covid19 deaths_age.png"/>
          <p:cNvPicPr>
            <a:picLocks noChangeAspect="1"/>
          </p:cNvPicPr>
          <p:nvPr/>
        </p:nvPicPr>
        <p:blipFill>
          <a:blip r:embed="rId2">
            <a:extLst/>
          </a:blip>
          <a:srcRect l="0" t="7469" r="18762" b="0"/>
          <a:stretch>
            <a:fillRect/>
          </a:stretch>
        </p:blipFill>
        <p:spPr>
          <a:xfrm>
            <a:off x="70090" y="4571095"/>
            <a:ext cx="14399338" cy="82004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total covid19 deaths_age.png" descr="total covid19 deaths_age.png"/>
          <p:cNvPicPr>
            <a:picLocks noChangeAspect="1"/>
          </p:cNvPicPr>
          <p:nvPr/>
        </p:nvPicPr>
        <p:blipFill>
          <a:blip r:embed="rId2">
            <a:extLst/>
          </a:blip>
          <a:srcRect l="81935" t="41659" r="0" b="41659"/>
          <a:stretch>
            <a:fillRect/>
          </a:stretch>
        </p:blipFill>
        <p:spPr>
          <a:xfrm>
            <a:off x="412545" y="2450427"/>
            <a:ext cx="3789663" cy="1749719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65" name="Table"/>
          <p:cNvGraphicFramePr/>
          <p:nvPr/>
        </p:nvGraphicFramePr>
        <p:xfrm>
          <a:off x="14944487" y="2983842"/>
          <a:ext cx="9525001" cy="9296401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0" bandCol="0" bandRow="0" rtl="0">
                <a:tableStyleId>{4C3C2611-4C71-4FC5-86AE-919BDF0F9419}</a:tableStyleId>
              </a:tblPr>
              <a:tblGrid>
                <a:gridCol w="1524000"/>
                <a:gridCol w="2381250"/>
                <a:gridCol w="2381250"/>
                <a:gridCol w="2381250"/>
              </a:tblGrid>
              <a:tr h="1030953">
                <a:tc>
                  <a:txBody>
                    <a:bodyPr/>
                    <a:lstStyle/>
                    <a:p>
                      <a:pPr defTabSz="914400">
                        <a:defRPr sz="3200">
                          <a:solidFill>
                            <a:srgbClr val="000000"/>
                          </a:solidFill>
                          <a:latin typeface="+mj-lt"/>
                          <a:ea typeface="+mj-ea"/>
                          <a:cs typeface="+mj-cs"/>
                          <a:sym typeface="Bangla Sangam M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T w="63500">
                      <a:solidFill>
                        <a:srgbClr val="000000"/>
                      </a:solidFill>
                      <a:miter lim="400000"/>
                    </a:lnT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Estimated COVID-19 deaths in 2020</a:t>
                      </a:r>
                    </a:p>
                  </a:txBody>
                  <a:tcPr marL="50800" marR="50800" marT="50800" marB="50800" anchor="ctr" anchorCtr="0" horzOverflow="overflow">
                    <a:lnT w="635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 hMerge="1">
                  <a:tcPr/>
                </a:tc>
              </a:tr>
              <a:tr h="2225675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Age group</a:t>
                      </a: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Provisional county-level data (no imputation)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Bayesian imputation
(mean)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Uniform imputation (mean)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03095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18-29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347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2,945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3,950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03095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30-39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1,701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6,907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8,754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3095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40-49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5,992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15,171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18,293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3095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50-64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42,538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61,556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65,768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3095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65-74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65,905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87,106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90,353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3095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75-84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89,367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111,061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113,339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3095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≥85</a:t>
                      </a:r>
                    </a:p>
                  </a:txBody>
                  <a:tcPr marL="50800" marR="50800" marT="50800" marB="50800" anchor="ctr" anchorCtr="0" horzOverflow="overflow">
                    <a:lnB w="635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107,056</a:t>
                      </a:r>
                    </a:p>
                  </a:txBody>
                  <a:tcPr marL="50800" marR="50800" marT="50800" marB="50800" anchor="ctr" anchorCtr="0" horzOverflow="overflow">
                    <a:lnB w="635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127,816</a:t>
                      </a:r>
                    </a:p>
                  </a:txBody>
                  <a:tcPr marL="50800" marR="50800" marT="50800" marB="50800" anchor="ctr" anchorCtr="0" horzOverflow="overflow">
                    <a:lnB w="635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129,195</a:t>
                      </a:r>
                    </a:p>
                  </a:txBody>
                  <a:tcPr marL="50800" marR="50800" marT="50800" marB="50800" anchor="ctr" anchorCtr="0" horzOverflow="overflow">
                    <a:lnB w="635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66" name="Uniform imputation is to random sample values between 1 and 9 from a uniform distribution"/>
          <p:cNvSpPr txBox="1"/>
          <p:nvPr>
            <p:ph type="body" sz="quarter" idx="1"/>
          </p:nvPr>
        </p:nvSpPr>
        <p:spPr>
          <a:xfrm>
            <a:off x="4351142" y="2247407"/>
            <a:ext cx="10155277" cy="2060133"/>
          </a:xfrm>
          <a:prstGeom prst="rect">
            <a:avLst/>
          </a:prstGeom>
        </p:spPr>
        <p:txBody>
          <a:bodyPr anchor="t"/>
          <a:lstStyle>
            <a:lvl1pPr marL="635000" indent="-635000">
              <a:spcBef>
                <a:spcPts val="2400"/>
              </a:spcBef>
              <a:buSzPct val="120000"/>
              <a:defRPr sz="3800"/>
            </a:lvl1pPr>
          </a:lstStyle>
          <a:p>
            <a:pPr/>
            <a:r>
              <a:t>Uniform imputation is to random sample values between 1 and 9 from a uniform distribution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omparison"/>
          <p:cNvSpPr txBox="1"/>
          <p:nvPr>
            <p:ph type="title"/>
          </p:nvPr>
        </p:nvSpPr>
        <p:spPr>
          <a:xfrm>
            <a:off x="797732" y="355600"/>
            <a:ext cx="22788536" cy="1942316"/>
          </a:xfrm>
          <a:prstGeom prst="rect">
            <a:avLst/>
          </a:prstGeom>
        </p:spPr>
        <p:txBody>
          <a:bodyPr/>
          <a:lstStyle/>
          <a:p>
            <a:pPr/>
            <a:r>
              <a:t>Comparison</a:t>
            </a:r>
          </a:p>
        </p:txBody>
      </p:sp>
      <p:graphicFrame>
        <p:nvGraphicFramePr>
          <p:cNvPr id="269" name="Table"/>
          <p:cNvGraphicFramePr/>
          <p:nvPr/>
        </p:nvGraphicFramePr>
        <p:xfrm>
          <a:off x="4066263" y="3217414"/>
          <a:ext cx="16251474" cy="9122672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1844138"/>
                <a:gridCol w="2881467"/>
                <a:gridCol w="2881467"/>
                <a:gridCol w="2881467"/>
                <a:gridCol w="2881467"/>
                <a:gridCol w="2881467"/>
              </a:tblGrid>
              <a:tr h="2238375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Age group</a:t>
                      </a:r>
                    </a:p>
                  </a:txBody>
                  <a:tcPr marL="50800" marR="50800" marT="50800" marB="50800" anchor="ctr" anchorCtr="0" horzOverflow="overflow"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No. of COVID-19 related death certificates 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Provisional county-level data (no imputation)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T w="635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% under-estimated</a:t>
                      </a:r>
                    </a:p>
                  </a:txBody>
                  <a:tcPr marL="50800" marR="50800" marT="50800" marB="50800" anchor="ctr" anchorCtr="0" horzOverflow="overflow">
                    <a:lnT w="635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Bayesian imputation
(mean)</a:t>
                      </a:r>
                    </a:p>
                  </a:txBody>
                  <a:tcPr marL="50800" marR="50800" marT="50800" marB="50800" anchor="ctr" anchorCtr="0" horzOverflow="overflow">
                    <a:lnT w="635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% over-estimated</a:t>
                      </a:r>
                    </a:p>
                  </a:txBody>
                  <a:tcPr marL="50800" marR="50800" marT="50800" marB="50800" anchor="ctr" anchorCtr="0" horzOverflow="overflow">
                    <a:lnT w="635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lumOff val="16847"/>
                      </a:schemeClr>
                    </a:solidFill>
                  </a:tcPr>
                </a:tc>
              </a:tr>
              <a:tr h="934556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18-29</a:t>
                      </a:r>
                    </a:p>
                  </a:txBody>
                  <a:tcPr marL="50800" marR="50800" marT="50800" marB="50800" anchor="ctr" anchorCtr="0" horzOverflow="overflow">
                    <a:lnR w="635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1,426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347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76%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2,945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107%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solidFill>
                      <a:schemeClr val="accent1">
                        <a:lumOff val="16847"/>
                      </a:schemeClr>
                    </a:solidFill>
                  </a:tcPr>
                </a:tc>
              </a:tr>
              <a:tr h="934556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30-39</a:t>
                      </a:r>
                    </a:p>
                  </a:txBody>
                  <a:tcPr marL="50800" marR="50800" marT="50800" marB="50800" anchor="ctr" anchorCtr="0" horzOverflow="overflow">
                    <a:lnR w="63500">
                      <a:solidFill>
                        <a:srgbClr val="00000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4,161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1,701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59%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6,907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66%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lumOff val="16847"/>
                      </a:schemeClr>
                    </a:solidFill>
                  </a:tcPr>
                </a:tc>
              </a:tr>
              <a:tr h="934556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40-49</a:t>
                      </a:r>
                    </a:p>
                  </a:txBody>
                  <a:tcPr marL="50800" marR="50800" marT="50800" marB="50800" anchor="ctr" anchorCtr="0" horzOverflow="overflow">
                    <a:lnR w="63500">
                      <a:solidFill>
                        <a:srgbClr val="00000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11,053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5,992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46%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15,171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37%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lumOff val="16847"/>
                      </a:schemeClr>
                    </a:solidFill>
                  </a:tcPr>
                </a:tc>
              </a:tr>
              <a:tr h="934556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50-64</a:t>
                      </a:r>
                    </a:p>
                  </a:txBody>
                  <a:tcPr marL="50800" marR="50800" marT="50800" marB="50800" anchor="ctr" anchorCtr="0" horzOverflow="overflow">
                    <a:lnR w="63500">
                      <a:solidFill>
                        <a:srgbClr val="00000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55,719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42,538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24%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61,556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10%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lumOff val="16847"/>
                      </a:schemeClr>
                    </a:solidFill>
                  </a:tcPr>
                </a:tc>
              </a:tr>
              <a:tr h="934556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65-74</a:t>
                      </a:r>
                    </a:p>
                  </a:txBody>
                  <a:tcPr marL="50800" marR="50800" marT="50800" marB="50800" anchor="ctr" anchorCtr="0" horzOverflow="overflow">
                    <a:lnR w="63500">
                      <a:solidFill>
                        <a:srgbClr val="00000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80,705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65,905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18%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87,106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8%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lumOff val="16847"/>
                      </a:schemeClr>
                    </a:solidFill>
                  </a:tcPr>
                </a:tc>
              </a:tr>
              <a:tr h="934556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75-84</a:t>
                      </a:r>
                    </a:p>
                  </a:txBody>
                  <a:tcPr marL="50800" marR="50800" marT="50800" marB="50800" anchor="ctr" anchorCtr="0" horzOverflow="overflow">
                    <a:lnR w="63500">
                      <a:solidFill>
                        <a:srgbClr val="00000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104,294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89,367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14%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111,061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6%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lumOff val="16847"/>
                      </a:schemeClr>
                    </a:solidFill>
                  </a:tcPr>
                </a:tc>
              </a:tr>
              <a:tr h="934556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≥85</a:t>
                      </a:r>
                    </a:p>
                  </a:txBody>
                  <a:tcPr marL="50800" marR="50800" marT="50800" marB="50800" anchor="ctr" anchorCtr="0" horzOverflow="overflow">
                    <a:lnR w="635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120,508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107,056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11%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127,816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6%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chemeClr val="accent1">
                        <a:lumOff val="16847"/>
                      </a:schemeClr>
                    </a:solidFill>
                  </a:tcPr>
                </a:tc>
              </a:tr>
              <a:tr h="934556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Total</a:t>
                      </a:r>
                    </a:p>
                  </a:txBody>
                  <a:tcPr marL="50800" marR="50800" marT="50800" marB="50800" anchor="ctr" anchorCtr="0" horzOverflow="overflow">
                    <a:lnR w="635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377,866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312,906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17%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412,563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9%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lumOff val="16847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otal years of potential life loss"/>
          <p:cNvSpPr txBox="1"/>
          <p:nvPr>
            <p:ph type="title"/>
          </p:nvPr>
        </p:nvSpPr>
        <p:spPr>
          <a:xfrm>
            <a:off x="797732" y="355600"/>
            <a:ext cx="22788536" cy="1942316"/>
          </a:xfrm>
          <a:prstGeom prst="rect">
            <a:avLst/>
          </a:prstGeom>
        </p:spPr>
        <p:txBody>
          <a:bodyPr/>
          <a:lstStyle/>
          <a:p>
            <a:pPr/>
            <a:r>
              <a:t>Total years of potential life loss</a:t>
            </a:r>
          </a:p>
        </p:txBody>
      </p:sp>
      <p:pic>
        <p:nvPicPr>
          <p:cNvPr id="272" name="total covid19 deaths_age.png" descr="total covid19 deaths_age.png"/>
          <p:cNvPicPr>
            <a:picLocks noChangeAspect="1"/>
          </p:cNvPicPr>
          <p:nvPr/>
        </p:nvPicPr>
        <p:blipFill>
          <a:blip r:embed="rId2">
            <a:extLst/>
          </a:blip>
          <a:srcRect l="81935" t="41659" r="0" b="41659"/>
          <a:stretch>
            <a:fillRect/>
          </a:stretch>
        </p:blipFill>
        <p:spPr>
          <a:xfrm>
            <a:off x="412545" y="2450427"/>
            <a:ext cx="3789663" cy="1749719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73" name="Table"/>
          <p:cNvGraphicFramePr/>
          <p:nvPr/>
        </p:nvGraphicFramePr>
        <p:xfrm>
          <a:off x="14944487" y="2983842"/>
          <a:ext cx="9525001" cy="9296401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0" bandCol="0" bandRow="0" rtl="0">
                <a:tableStyleId>{4C3C2611-4C71-4FC5-86AE-919BDF0F9419}</a:tableStyleId>
              </a:tblPr>
              <a:tblGrid>
                <a:gridCol w="1524000"/>
                <a:gridCol w="2381250"/>
                <a:gridCol w="2381250"/>
                <a:gridCol w="2381250"/>
              </a:tblGrid>
              <a:tr h="1030953">
                <a:tc>
                  <a:txBody>
                    <a:bodyPr/>
                    <a:lstStyle/>
                    <a:p>
                      <a:pPr defTabSz="914400">
                        <a:defRPr sz="3200">
                          <a:solidFill>
                            <a:srgbClr val="000000"/>
                          </a:solidFill>
                          <a:latin typeface="+mj-lt"/>
                          <a:ea typeface="+mj-ea"/>
                          <a:cs typeface="+mj-cs"/>
                          <a:sym typeface="Bangla Sangam M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T w="63500">
                      <a:solidFill>
                        <a:srgbClr val="000000"/>
                      </a:solidFill>
                      <a:miter lim="400000"/>
                    </a:lnT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Total years of potential life loss</a:t>
                      </a:r>
                    </a:p>
                  </a:txBody>
                  <a:tcPr marL="50800" marR="50800" marT="50800" marB="50800" anchor="ctr" anchorCtr="0" horzOverflow="overflow">
                    <a:lnT w="635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 hMerge="1">
                  <a:tcPr/>
                </a:tc>
              </a:tr>
              <a:tr h="2225675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Age group</a:t>
                      </a: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Provisional county-level data (no imputation)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Bayesian imputation
(mean)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Uniform imputation (mean)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03095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18-29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1,141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146,108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411,511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03095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30-39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9,556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452,462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1,213,177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3095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40-49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40,372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1,000,480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2,304,986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3095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50-64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296,615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2,144,733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3,294,959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3095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65-74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432,134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1,932,966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2,531,840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3095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75-84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629,857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2,030,041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2,357,374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3095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≥85</a:t>
                      </a:r>
                    </a:p>
                  </a:txBody>
                  <a:tcPr marL="50800" marR="50800" marT="50800" marB="50800" anchor="ctr" anchorCtr="0" horzOverflow="overflow">
                    <a:lnB w="635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446,644</a:t>
                      </a:r>
                    </a:p>
                  </a:txBody>
                  <a:tcPr marL="50800" marR="50800" marT="50800" marB="50800" anchor="ctr" anchorCtr="0" horzOverflow="overflow">
                    <a:lnB w="635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1,255,319</a:t>
                      </a:r>
                    </a:p>
                  </a:txBody>
                  <a:tcPr marL="50800" marR="50800" marT="50800" marB="50800" anchor="ctr" anchorCtr="0" horzOverflow="overflow">
                    <a:lnB w="635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+mj-lt"/>
                          <a:ea typeface="+mj-ea"/>
                          <a:cs typeface="+mj-cs"/>
                          <a:sym typeface="Bangla Sangam MN"/>
                        </a:rPr>
                        <a:t>1,419,141</a:t>
                      </a:r>
                    </a:p>
                  </a:txBody>
                  <a:tcPr marL="50800" marR="50800" marT="50800" marB="50800" anchor="ctr" anchorCtr="0" horzOverflow="overflow">
                    <a:lnB w="635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274" name="total YPLL_age.png" descr="total YPLL_age.png"/>
          <p:cNvPicPr>
            <a:picLocks noChangeAspect="1"/>
          </p:cNvPicPr>
          <p:nvPr/>
        </p:nvPicPr>
        <p:blipFill>
          <a:blip r:embed="rId3">
            <a:extLst/>
          </a:blip>
          <a:srcRect l="0" t="7380" r="18979" b="0"/>
          <a:stretch>
            <a:fillRect/>
          </a:stretch>
        </p:blipFill>
        <p:spPr>
          <a:xfrm>
            <a:off x="76200" y="4572000"/>
            <a:ext cx="14214965" cy="81249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Appendix"/>
          <p:cNvSpPr txBox="1"/>
          <p:nvPr>
            <p:ph type="title"/>
          </p:nvPr>
        </p:nvSpPr>
        <p:spPr>
          <a:xfrm>
            <a:off x="797732" y="355600"/>
            <a:ext cx="22788536" cy="1942316"/>
          </a:xfrm>
          <a:prstGeom prst="rect">
            <a:avLst/>
          </a:prstGeom>
        </p:spPr>
        <p:txBody>
          <a:bodyPr/>
          <a:lstStyle/>
          <a:p>
            <a:pPr/>
            <a:r>
              <a:t>Appendix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Mortality data"/>
          <p:cNvSpPr txBox="1"/>
          <p:nvPr>
            <p:ph type="title"/>
          </p:nvPr>
        </p:nvSpPr>
        <p:spPr>
          <a:xfrm>
            <a:off x="797732" y="355600"/>
            <a:ext cx="22788536" cy="1942316"/>
          </a:xfrm>
          <a:prstGeom prst="rect">
            <a:avLst/>
          </a:prstGeom>
        </p:spPr>
        <p:txBody>
          <a:bodyPr/>
          <a:lstStyle/>
          <a:p>
            <a:pPr/>
            <a:r>
              <a:t>Mortality data</a:t>
            </a:r>
          </a:p>
        </p:txBody>
      </p:sp>
      <p:sp>
        <p:nvSpPr>
          <p:cNvPr id="279" name="Life expectancy: https://www.cdc.gov/nchs/data/vsrr/VSRR10-508.pdf…"/>
          <p:cNvSpPr txBox="1"/>
          <p:nvPr>
            <p:ph type="body" idx="1"/>
          </p:nvPr>
        </p:nvSpPr>
        <p:spPr>
          <a:xfrm>
            <a:off x="656047" y="2766941"/>
            <a:ext cx="23071906" cy="10272810"/>
          </a:xfrm>
          <a:prstGeom prst="rect">
            <a:avLst/>
          </a:prstGeom>
        </p:spPr>
        <p:txBody>
          <a:bodyPr anchor="t"/>
          <a:lstStyle/>
          <a:p>
            <a:pPr marL="635000" indent="-635000">
              <a:spcBef>
                <a:spcPts val="2000"/>
              </a:spcBef>
              <a:buSzPct val="120000"/>
            </a:pPr>
            <a:r>
              <a:t>Life expectancy: </a:t>
            </a:r>
            <a:r>
              <a:rPr u="sng">
                <a:hlinkClick r:id="rId2" invalidUrl="" action="" tgtFrame="" tooltip="" history="1" highlightClick="0" endSnd="0"/>
              </a:rPr>
              <a:t>https://www.cdc.gov/nchs/data/vsrr/VSRR10-508.pdf</a:t>
            </a:r>
          </a:p>
          <a:p>
            <a:pPr marL="635000" indent="-635000">
              <a:spcBef>
                <a:spcPts val="2000"/>
              </a:spcBef>
              <a:buSzPct val="120000"/>
            </a:pPr>
            <a:r>
              <a:t>Death data: </a:t>
            </a:r>
            <a:r>
              <a:rPr u="sng">
                <a:hlinkClick r:id="rId3" invalidUrl="" action="" tgtFrame="" tooltip="" history="1" highlightClick="0" endSnd="0"/>
              </a:rPr>
              <a:t>https://www.cdc.gov/mmwr/volumes/70/wr/mm7014e1.htm</a:t>
            </a:r>
          </a:p>
          <a:p>
            <a:pPr marL="635000" indent="-635000">
              <a:spcBef>
                <a:spcPts val="2000"/>
              </a:spcBef>
              <a:buSzPct val="120000"/>
            </a:pPr>
            <a:r>
              <a:t>COVID-19 death certificates: </a:t>
            </a:r>
            <a:r>
              <a:rPr u="sng">
                <a:hlinkClick r:id="rId4" invalidUrl="" action="" tgtFrame="" tooltip="" history="1" highlightClick="0" endSnd="0"/>
              </a:rPr>
              <a:t>https://www.cdc.gov/mmwr/volumes/70/wr/mm7014e2.htm</a:t>
            </a:r>
          </a:p>
          <a:p>
            <a:pPr marL="635000" indent="-635000">
              <a:spcBef>
                <a:spcPts val="2000"/>
              </a:spcBef>
              <a:buSzPct val="120000"/>
            </a:pPr>
            <a:r>
              <a:t>Total deaths: </a:t>
            </a:r>
            <a:r>
              <a:rPr u="sng">
                <a:hlinkClick r:id="rId5" invalidUrl="" action="" tgtFrame="" tooltip="" history="1" highlightClick="0" endSnd="0"/>
              </a:rPr>
              <a:t>https://www.cdc.gov/nchs/nvss/vsrr/covid19/index.htm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Why imputation?"/>
          <p:cNvSpPr txBox="1"/>
          <p:nvPr>
            <p:ph type="title"/>
          </p:nvPr>
        </p:nvSpPr>
        <p:spPr>
          <a:xfrm>
            <a:off x="797732" y="355600"/>
            <a:ext cx="22788536" cy="1942316"/>
          </a:xfrm>
          <a:prstGeom prst="rect">
            <a:avLst/>
          </a:prstGeom>
        </p:spPr>
        <p:txBody>
          <a:bodyPr/>
          <a:lstStyle/>
          <a:p>
            <a:pPr/>
            <a:r>
              <a:t>Why imputation? </a:t>
            </a:r>
          </a:p>
        </p:txBody>
      </p:sp>
      <p:sp>
        <p:nvSpPr>
          <p:cNvPr id="122" name="County-level COVID-19 death counts from 1 to 9 were suppressed…"/>
          <p:cNvSpPr txBox="1"/>
          <p:nvPr>
            <p:ph type="body" sz="half" idx="1"/>
          </p:nvPr>
        </p:nvSpPr>
        <p:spPr>
          <a:xfrm>
            <a:off x="15056498" y="3149600"/>
            <a:ext cx="8800950" cy="10282506"/>
          </a:xfrm>
          <a:prstGeom prst="rect">
            <a:avLst/>
          </a:prstGeom>
        </p:spPr>
        <p:txBody>
          <a:bodyPr anchor="t"/>
          <a:lstStyle/>
          <a:p>
            <a:pPr marL="635000" indent="-635000">
              <a:buSzPct val="120000"/>
            </a:pPr>
            <a:r>
              <a:t>County-level COVID-19 death counts from 1 to 9 were suppressed</a:t>
            </a:r>
          </a:p>
          <a:p>
            <a:pPr marL="635000" indent="-635000">
              <a:buSzPct val="120000"/>
            </a:pPr>
            <a:r>
              <a:t>The percent of data with suppressed COVID-19 death counts increased from Q1 to Q4 </a:t>
            </a:r>
          </a:p>
          <a:p>
            <a:pPr marL="635000" indent="-635000">
              <a:buSzPct val="120000"/>
            </a:pPr>
            <a:r>
              <a:t>Could bias the estimates of the years of potential life loss (YPLL) due to COVID-19</a:t>
            </a:r>
          </a:p>
        </p:txBody>
      </p:sp>
      <p:grpSp>
        <p:nvGrpSpPr>
          <p:cNvPr id="129" name="Group"/>
          <p:cNvGrpSpPr/>
          <p:nvPr/>
        </p:nvGrpSpPr>
        <p:grpSpPr>
          <a:xfrm>
            <a:off x="1440787" y="12040871"/>
            <a:ext cx="8487191" cy="1628339"/>
            <a:chOff x="0" y="0"/>
            <a:chExt cx="8487190" cy="1628337"/>
          </a:xfrm>
        </p:grpSpPr>
        <p:sp>
          <p:nvSpPr>
            <p:cNvPr id="123" name="Suppressed data: 1-9 COVID-19 deaths reported"/>
            <p:cNvSpPr txBox="1"/>
            <p:nvPr/>
          </p:nvSpPr>
          <p:spPr>
            <a:xfrm>
              <a:off x="564623" y="1157544"/>
              <a:ext cx="7922568" cy="47079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b="0" sz="2500">
                  <a:latin typeface="+mj-lt"/>
                  <a:ea typeface="+mj-ea"/>
                  <a:cs typeface="+mj-cs"/>
                  <a:sym typeface="Bangla Sangam MN"/>
                </a:defRPr>
              </a:lvl1pPr>
            </a:lstStyle>
            <a:p>
              <a:pPr/>
              <a:r>
                <a:t>Suppressed data: 1-9 COVID-19 deaths reported</a:t>
              </a:r>
            </a:p>
          </p:txBody>
        </p:sp>
        <p:pic>
          <p:nvPicPr>
            <p:cNvPr id="124" name="dist_supp_non_supp.png" descr="dist_supp_non_supp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1771" t="93000" r="74767" b="2274"/>
            <a:stretch>
              <a:fillRect/>
            </a:stretch>
          </p:blipFill>
          <p:spPr>
            <a:xfrm>
              <a:off x="35185" y="0"/>
              <a:ext cx="509380" cy="5215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5" name="Non-suppressed data: 0 COVID-19 death reported"/>
            <p:cNvSpPr txBox="1"/>
            <p:nvPr/>
          </p:nvSpPr>
          <p:spPr>
            <a:xfrm>
              <a:off x="551660" y="94208"/>
              <a:ext cx="7922567" cy="47079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b="0" sz="2500">
                  <a:latin typeface="+mj-lt"/>
                  <a:ea typeface="+mj-ea"/>
                  <a:cs typeface="+mj-cs"/>
                  <a:sym typeface="Bangla Sangam MN"/>
                </a:defRPr>
              </a:lvl1pPr>
            </a:lstStyle>
            <a:p>
              <a:pPr/>
              <a:r>
                <a:t>Non-suppressed data: 0 COVID-19 death reported</a:t>
              </a:r>
            </a:p>
          </p:txBody>
        </p:sp>
        <p:sp>
          <p:nvSpPr>
            <p:cNvPr id="126" name="Non-suppressed data: ≥10 COVID-19 deaths reported"/>
            <p:cNvSpPr txBox="1"/>
            <p:nvPr/>
          </p:nvSpPr>
          <p:spPr>
            <a:xfrm>
              <a:off x="551660" y="575411"/>
              <a:ext cx="7317759" cy="52864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b="0" sz="2500">
                  <a:latin typeface="+mj-lt"/>
                  <a:ea typeface="+mj-ea"/>
                  <a:cs typeface="+mj-cs"/>
                  <a:sym typeface="Bangla Sangam MN"/>
                </a:defRPr>
              </a:lvl1pPr>
            </a:lstStyle>
            <a:p>
              <a:pPr/>
              <a:r>
                <a:t>Non-suppressed data: ≥10 COVID-19 deaths reported</a:t>
              </a:r>
            </a:p>
          </p:txBody>
        </p:sp>
        <p:pic>
          <p:nvPicPr>
            <p:cNvPr id="127" name="dist_supp_non_supp.png" descr="dist_supp_non_supp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43659" t="93104" r="52303" b="2250"/>
            <a:stretch>
              <a:fillRect/>
            </a:stretch>
          </p:blipFill>
          <p:spPr>
            <a:xfrm>
              <a:off x="0" y="550015"/>
              <a:ext cx="594198" cy="5127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8" name="dist_supp_non_supp.png" descr="dist_supp_non_supp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72072" t="93248" r="24598" b="2263"/>
            <a:stretch>
              <a:fillRect/>
            </a:stretch>
          </p:blipFill>
          <p:spPr>
            <a:xfrm>
              <a:off x="52189" y="1091300"/>
              <a:ext cx="489835" cy="4953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30" name="dist_supp_non_supp.png" descr="dist_supp_non_supp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10028"/>
          <a:stretch>
            <a:fillRect/>
          </a:stretch>
        </p:blipFill>
        <p:spPr>
          <a:xfrm>
            <a:off x="224284" y="2139125"/>
            <a:ext cx="14717265" cy="99310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Model specification"/>
          <p:cNvSpPr txBox="1"/>
          <p:nvPr>
            <p:ph type="title"/>
          </p:nvPr>
        </p:nvSpPr>
        <p:spPr>
          <a:xfrm>
            <a:off x="797732" y="355600"/>
            <a:ext cx="22788536" cy="1942316"/>
          </a:xfrm>
          <a:prstGeom prst="rect">
            <a:avLst/>
          </a:prstGeom>
        </p:spPr>
        <p:txBody>
          <a:bodyPr/>
          <a:lstStyle/>
          <a:p>
            <a:pPr/>
            <a:r>
              <a:t>Model specification</a:t>
            </a:r>
          </a:p>
        </p:txBody>
      </p:sp>
      <p:sp>
        <p:nvSpPr>
          <p:cNvPr id="282" name="Equation"/>
          <p:cNvSpPr txBox="1"/>
          <p:nvPr/>
        </p:nvSpPr>
        <p:spPr>
          <a:xfrm>
            <a:off x="2640870" y="3159442"/>
            <a:ext cx="8311373" cy="212505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m>
                    <m:mPr>
                      <m:ctrl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aseJc m:val="center"/>
                      <m:plcHide m:val="on"/>
                      <m:mcs>
                        <m:mc>
                          <m:mcPr>
                            <m:count m:val="2"/>
                            <m:mcJc m:val="center"/>
                          </m:mcPr>
                        </m:mc>
                      </m:mcs>
                    </m:mPr>
                    <m:mr>
                      <m:e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xmlns:a="http://schemas.openxmlformats.org/drawingml/2006/mai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xmlns:a="http://schemas.openxmlformats.org/drawingml/2006/mai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e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-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xmlns:a="http://schemas.openxmlformats.org/drawingml/2006/mai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xmlns:a="http://schemas.openxmlformats.org/drawingml/2006/mai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e>
                    </m:mr>
                    <m:mr>
                      <m:e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xmlns:a="http://schemas.openxmlformats.org/drawingml/2006/mai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xmlns:a="http://schemas.openxmlformats.org/drawingml/2006/mai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e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xmlns:a="http://schemas.openxmlformats.org/drawingml/2006/mai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xmlns:a="http://schemas.openxmlformats.org/drawingml/2006/mai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xmlns:a="http://schemas.openxmlformats.org/drawingml/2006/mai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argPr>
                              <m:scrLvl m:val="0"/>
                            </m:argPr>
                            <m:r>
                              <a:rPr xmlns:a="http://schemas.openxmlformats.org/drawingml/2006/mai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xmlns:a="http://schemas.openxmlformats.org/drawingml/2006/mai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xmlns:a="http://schemas.openxmlformats.org/drawingml/2006/mai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xmlns:a="http://schemas.openxmlformats.org/drawingml/2006/mai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a:rPr xmlns:a="http://schemas.openxmlformats.org/drawingml/2006/mai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num>
                          <m:den>
                            <m:argPr>
                              <m:scrLvl m:val="0"/>
                            </m:argPr>
                            <m:r>
                              <a:rPr xmlns:a="http://schemas.openxmlformats.org/drawingml/2006/mai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xmlns:a="http://schemas.openxmlformats.org/drawingml/2006/mai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xmlns:a="http://schemas.openxmlformats.org/drawingml/2006/mai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a:rPr xmlns:a="http://schemas.openxmlformats.org/drawingml/2006/mai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3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μ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3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xmlns:a="http://schemas.openxmlformats.org/drawingml/2006/main" sz="3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  <m:r>
                                  <a:rPr xmlns:a="http://schemas.openxmlformats.org/drawingml/2006/main" sz="3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b>
                            </m:sSub>
                            <m:r>
                              <a:rPr xmlns:a="http://schemas.openxmlformats.org/drawingml/2006/mai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mr>
                  </m:m>
                </m:oMath>
              </m:oMathPara>
            </a14:m>
            <a:endParaRPr sz="3600"/>
          </a:p>
        </p:txBody>
      </p:sp>
      <p:sp>
        <p:nvSpPr>
          <p:cNvPr id="283" name="Equation"/>
          <p:cNvSpPr txBox="1"/>
          <p:nvPr/>
        </p:nvSpPr>
        <p:spPr>
          <a:xfrm>
            <a:off x="2757414" y="7181022"/>
            <a:ext cx="4393503" cy="224065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m>
                    <m:mPr>
                      <m:ctrlPr>
                        <a:rPr xmlns:a="http://schemas.openxmlformats.org/drawingml/2006/main" sz="3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aseJc m:val="center"/>
                      <m:plcHide m:val="on"/>
                      <m:mcs>
                        <m:mc>
                          <m:mcPr>
                            <m:count m:val="2"/>
                            <m:mcJc m:val="center"/>
                          </m:mcPr>
                        </m:mc>
                      </m:mcs>
                    </m:mPr>
                    <m:mr>
                      <m:e>
                        <m:r>
                          <a:rPr xmlns:a="http://schemas.openxmlformats.org/drawingml/2006/main"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xmlns:a="http://schemas.openxmlformats.org/drawingml/2006/main"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xmlns:a="http://schemas.openxmlformats.org/drawingml/2006/main"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  <m:r>
                          <a:rPr xmlns:a="http://schemas.openxmlformats.org/drawingml/2006/main"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xmlns:a="http://schemas.openxmlformats.org/drawingml/2006/main"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xmlns:a="http://schemas.openxmlformats.org/drawingml/2006/main"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xmlns:a="http://schemas.openxmlformats.org/drawingml/2006/main"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xmlns:a="http://schemas.openxmlformats.org/drawingml/2006/main"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e>
                        <m:r>
                          <a:rPr xmlns:a="http://schemas.openxmlformats.org/drawingml/2006/main"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e>
                            <m:argPr>
                              <m:scrLvl m:val="0"/>
                            </m:argPr>
                            <m:limUp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3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</m:e>
                              <m:lim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3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˜</m:t>
                                </m:r>
                              </m:lim>
                            </m:limUpp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xmlns:a="http://schemas.openxmlformats.org/drawingml/2006/main"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  <m:r>
                          <a:rPr xmlns:a="http://schemas.openxmlformats.org/drawingml/2006/main"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e>
                            <m:argPr>
                              <m:scrLvl m:val="0"/>
                            </m:argPr>
                            <m:limUpp>
                              <m:e>
                                <m:argPr>
                                  <m:scrLvl m:val="0"/>
                                </m:argPr>
                                <m:r>
                                  <m:rPr>
                                    <m:sty m:val="b"/>
                                  </m:rPr>
                                  <a:rPr xmlns:a="http://schemas.openxmlformats.org/drawingml/2006/main" sz="3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lim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3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˜</m:t>
                                </m:r>
                              </m:lim>
                            </m:limUpp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xmlns:a="http://schemas.openxmlformats.org/drawingml/2006/main"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xmlns:a="http://schemas.openxmlformats.org/drawingml/2006/main"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  <m:sup>
                            <m:argPr>
                              <m:scrLvl m:val="0"/>
                            </m:argPr>
                            <m:r>
                              <a:rPr xmlns:a="http://schemas.openxmlformats.org/drawingml/2006/main"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bSup>
                        <m:r>
                          <a:rPr xmlns:a="http://schemas.openxmlformats.org/drawingml/2006/main"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</m:mr>
                    <m:mr>
                      <m:e>
                        <m:sSub>
                          <m:e>
                            <m:argPr>
                              <m:scrLvl m:val="0"/>
                            </m:argPr>
                            <m:limUp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3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</m:e>
                              <m:lim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3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˜</m:t>
                                </m:r>
                              </m:lim>
                            </m:limUpp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xmlns:a="http://schemas.openxmlformats.org/drawingml/2006/main"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e>
                      <m:e>
                        <m:r>
                          <a:rPr xmlns:a="http://schemas.openxmlformats.org/drawingml/2006/main"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xmlns:a="http://schemas.openxmlformats.org/drawingml/2006/main"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ν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xmlns:a="http://schemas.openxmlformats.org/drawingml/2006/main"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e>
                    </m:mr>
                    <m:mr>
                      <m:e>
                        <m:sSub>
                          <m:e>
                            <m:argPr>
                              <m:scrLvl m:val="0"/>
                            </m:argPr>
                            <m:limUp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3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</m:e>
                              <m:lim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3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˜</m:t>
                                </m:r>
                              </m:lim>
                            </m:limUpp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  <m:e>
                        <m:r>
                          <a:rPr xmlns:a="http://schemas.openxmlformats.org/drawingml/2006/main"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xmlns:a="http://schemas.openxmlformats.org/drawingml/2006/main"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e>
                            <m:argPr>
                              <m:scrLvl m:val="0"/>
                            </m:argPr>
                            <m:limUp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3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ν</m:t>
                                </m:r>
                              </m:e>
                              <m:lim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3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˜</m:t>
                                </m:r>
                              </m:lim>
                            </m:limUpp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mr>
                  </m:m>
                </m:oMath>
              </m:oMathPara>
            </a14:m>
            <a:endParaRPr sz="3900"/>
          </a:p>
        </p:txBody>
      </p:sp>
      <p:sp>
        <p:nvSpPr>
          <p:cNvPr id="284" name="Equation"/>
          <p:cNvSpPr txBox="1"/>
          <p:nvPr/>
        </p:nvSpPr>
        <p:spPr>
          <a:xfrm>
            <a:off x="4001520" y="10721307"/>
            <a:ext cx="3042729" cy="210551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m>
                    <m:mPr>
                      <m:ctrlP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aseJc m:val="center"/>
                      <m:plcHide m:val="on"/>
                      <m:mcs>
                        <m:mc>
                          <m:mcPr>
                            <m:count m:val="2"/>
                            <m:mcJc m:val="center"/>
                          </m:mcPr>
                        </m:mc>
                      </m:mcs>
                    </m:mPr>
                    <m:mr>
                      <m:e>
                        <m:sSub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3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μ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3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xmlns:a="http://schemas.openxmlformats.org/drawingml/2006/main" sz="3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xmlns:a="http://schemas.openxmlformats.org/drawingml/2006/main" sz="3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e>
                      <m:e>
                        <m:r>
                          <a:rPr xmlns:a="http://schemas.openxmlformats.org/drawingml/2006/main" sz="3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3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α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3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xmlns:a="http://schemas.openxmlformats.org/drawingml/2006/main" sz="3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  <m:r>
                          <a:rPr xmlns:a="http://schemas.openxmlformats.org/drawingml/2006/main" sz="3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e>
                            <m:argPr>
                              <m:scrLvl m:val="0"/>
                            </m:argPr>
                            <m:r>
                              <m:rPr>
                                <m:sty m:val="b"/>
                              </m:rPr>
                              <a:rPr xmlns:a="http://schemas.openxmlformats.org/drawingml/2006/main" sz="3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3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xmlns:a="http://schemas.openxmlformats.org/drawingml/2006/main" sz="3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xmlns:a="http://schemas.openxmlformats.org/drawingml/2006/main" sz="3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  <m:sup>
                            <m:argPr>
                              <m:scrLvl m:val="0"/>
                            </m:argPr>
                            <m:r>
                              <a:rPr xmlns:a="http://schemas.openxmlformats.org/drawingml/2006/main" sz="3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bSup>
                        <m:r>
                          <a:rPr xmlns:a="http://schemas.openxmlformats.org/drawingml/2006/main" sz="3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</m:e>
                    </m:mr>
                    <m:mr>
                      <m:e>
                        <m:sSub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3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α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3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xmlns:a="http://schemas.openxmlformats.org/drawingml/2006/main" sz="3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e>
                      <m:e>
                        <m:r>
                          <a:rPr xmlns:a="http://schemas.openxmlformats.org/drawingml/2006/main" sz="3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3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ϕ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3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xmlns:a="http://schemas.openxmlformats.org/drawingml/2006/main" sz="3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3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3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xmlns:a="http://schemas.openxmlformats.org/drawingml/2006/main" sz="3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e>
                    </m:mr>
                    <m:mr>
                      <m:e>
                        <m:sSub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3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α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3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  <m:e>
                        <m:r>
                          <a:rPr xmlns:a="http://schemas.openxmlformats.org/drawingml/2006/main" sz="3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3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ϕ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3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xmlns:a="http://schemas.openxmlformats.org/drawingml/2006/main" sz="3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e>
                            <m:argPr>
                              <m:scrLvl m:val="0"/>
                            </m:argPr>
                            <m:limUp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3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lim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3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˜</m:t>
                                </m:r>
                              </m:lim>
                            </m:limUpp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3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mr>
                  </m:m>
                </m:oMath>
              </m:oMathPara>
            </a14:m>
            <a:endParaRPr sz="3800"/>
          </a:p>
        </p:txBody>
      </p:sp>
      <p:sp>
        <p:nvSpPr>
          <p:cNvPr id="285" name="Likelihood"/>
          <p:cNvSpPr txBox="1"/>
          <p:nvPr/>
        </p:nvSpPr>
        <p:spPr>
          <a:xfrm>
            <a:off x="2675795" y="2204215"/>
            <a:ext cx="2292492" cy="695722"/>
          </a:xfrm>
          <a:prstGeom prst="rect">
            <a:avLst/>
          </a:prstGeom>
          <a:solidFill>
            <a:srgbClr val="FFFFFF"/>
          </a:solidFill>
          <a:ln w="50800">
            <a:solidFill>
              <a:srgbClr val="0096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>
                <a:latin typeface="+mj-lt"/>
                <a:ea typeface="+mj-ea"/>
                <a:cs typeface="+mj-cs"/>
                <a:sym typeface="Bangla Sangam MN"/>
              </a:defRPr>
            </a:lvl1pPr>
          </a:lstStyle>
          <a:p>
            <a:pPr/>
            <a:r>
              <a:t>Likelihood</a:t>
            </a:r>
          </a:p>
        </p:txBody>
      </p:sp>
      <p:sp>
        <p:nvSpPr>
          <p:cNvPr id="286" name="Estimation of zero part"/>
          <p:cNvSpPr txBox="1"/>
          <p:nvPr/>
        </p:nvSpPr>
        <p:spPr>
          <a:xfrm>
            <a:off x="2675795" y="6217098"/>
            <a:ext cx="4556740" cy="695723"/>
          </a:xfrm>
          <a:prstGeom prst="rect">
            <a:avLst/>
          </a:prstGeom>
          <a:solidFill>
            <a:srgbClr val="FFFFFF"/>
          </a:solidFill>
          <a:ln w="50800">
            <a:solidFill>
              <a:srgbClr val="0096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>
                <a:latin typeface="+mj-lt"/>
                <a:ea typeface="+mj-ea"/>
                <a:cs typeface="+mj-cs"/>
                <a:sym typeface="Bangla Sangam MN"/>
              </a:defRPr>
            </a:lvl1pPr>
          </a:lstStyle>
          <a:p>
            <a:pPr/>
            <a:r>
              <a:t>Estimation of zero part</a:t>
            </a:r>
          </a:p>
        </p:txBody>
      </p:sp>
      <p:sp>
        <p:nvSpPr>
          <p:cNvPr id="287" name="Estimation of positive value"/>
          <p:cNvSpPr txBox="1"/>
          <p:nvPr/>
        </p:nvSpPr>
        <p:spPr>
          <a:xfrm>
            <a:off x="2728822" y="9913820"/>
            <a:ext cx="6011070" cy="695723"/>
          </a:xfrm>
          <a:prstGeom prst="rect">
            <a:avLst/>
          </a:prstGeom>
          <a:solidFill>
            <a:srgbClr val="FFFFFF"/>
          </a:solidFill>
          <a:ln w="50800">
            <a:solidFill>
              <a:srgbClr val="0096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latin typeface="+mj-lt"/>
                <a:ea typeface="+mj-ea"/>
                <a:cs typeface="+mj-cs"/>
                <a:sym typeface="Bangla Sangam MN"/>
              </a:defRPr>
            </a:lvl1pPr>
          </a:lstStyle>
          <a:p>
            <a:pPr/>
            <a:r>
              <a:t>Estimation of positive value</a:t>
            </a:r>
          </a:p>
        </p:txBody>
      </p:sp>
      <p:sp>
        <p:nvSpPr>
          <p:cNvPr id="288" name="County level:"/>
          <p:cNvSpPr txBox="1"/>
          <p:nvPr/>
        </p:nvSpPr>
        <p:spPr>
          <a:xfrm>
            <a:off x="77387" y="8110681"/>
            <a:ext cx="2276029" cy="55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>
                <a:latin typeface="+mj-lt"/>
                <a:ea typeface="+mj-ea"/>
                <a:cs typeface="+mj-cs"/>
                <a:sym typeface="Bangla Sangam MN"/>
              </a:defRPr>
            </a:lvl1pPr>
          </a:lstStyle>
          <a:p>
            <a:pPr/>
            <a:r>
              <a:t>County level: </a:t>
            </a:r>
          </a:p>
        </p:txBody>
      </p:sp>
      <p:sp>
        <p:nvSpPr>
          <p:cNvPr id="289" name="State level:"/>
          <p:cNvSpPr txBox="1"/>
          <p:nvPr/>
        </p:nvSpPr>
        <p:spPr>
          <a:xfrm>
            <a:off x="409153" y="8910094"/>
            <a:ext cx="1960514" cy="552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>
                <a:latin typeface="+mj-lt"/>
                <a:ea typeface="+mj-ea"/>
                <a:cs typeface="+mj-cs"/>
                <a:sym typeface="Bangla Sangam MN"/>
              </a:defRPr>
            </a:lvl1pPr>
          </a:lstStyle>
          <a:p>
            <a:pPr/>
            <a:r>
              <a:t>State level: </a:t>
            </a:r>
          </a:p>
        </p:txBody>
      </p:sp>
      <p:sp>
        <p:nvSpPr>
          <p:cNvPr id="290" name="County level:"/>
          <p:cNvSpPr txBox="1"/>
          <p:nvPr/>
        </p:nvSpPr>
        <p:spPr>
          <a:xfrm>
            <a:off x="81962" y="11539160"/>
            <a:ext cx="2276029" cy="552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>
                <a:latin typeface="+mj-lt"/>
                <a:ea typeface="+mj-ea"/>
                <a:cs typeface="+mj-cs"/>
                <a:sym typeface="Bangla Sangam MN"/>
              </a:defRPr>
            </a:lvl1pPr>
          </a:lstStyle>
          <a:p>
            <a:pPr/>
            <a:r>
              <a:t>County level: </a:t>
            </a:r>
          </a:p>
        </p:txBody>
      </p:sp>
      <p:sp>
        <p:nvSpPr>
          <p:cNvPr id="291" name="State level:"/>
          <p:cNvSpPr txBox="1"/>
          <p:nvPr/>
        </p:nvSpPr>
        <p:spPr>
          <a:xfrm>
            <a:off x="413728" y="12338573"/>
            <a:ext cx="1960513" cy="552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>
                <a:latin typeface="+mj-lt"/>
                <a:ea typeface="+mj-ea"/>
                <a:cs typeface="+mj-cs"/>
                <a:sym typeface="Bangla Sangam MN"/>
              </a:defRPr>
            </a:lvl1pPr>
          </a:lstStyle>
          <a:p>
            <a:pPr/>
            <a:r>
              <a:t>State level: </a:t>
            </a:r>
          </a:p>
        </p:txBody>
      </p:sp>
      <p:sp>
        <p:nvSpPr>
          <p:cNvPr id="292" name="Time trend:"/>
          <p:cNvSpPr txBox="1"/>
          <p:nvPr/>
        </p:nvSpPr>
        <p:spPr>
          <a:xfrm>
            <a:off x="317558" y="7298568"/>
            <a:ext cx="2035858" cy="55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>
                <a:latin typeface="+mj-lt"/>
                <a:ea typeface="+mj-ea"/>
                <a:cs typeface="+mj-cs"/>
                <a:sym typeface="Bangla Sangam MN"/>
              </a:defRPr>
            </a:lvl1pPr>
          </a:lstStyle>
          <a:p>
            <a:pPr/>
            <a:r>
              <a:t>Time trend: </a:t>
            </a:r>
          </a:p>
        </p:txBody>
      </p:sp>
      <p:sp>
        <p:nvSpPr>
          <p:cNvPr id="293" name="Time trend:"/>
          <p:cNvSpPr txBox="1"/>
          <p:nvPr/>
        </p:nvSpPr>
        <p:spPr>
          <a:xfrm>
            <a:off x="322133" y="10739746"/>
            <a:ext cx="2035858" cy="55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>
                <a:latin typeface="+mj-lt"/>
                <a:ea typeface="+mj-ea"/>
                <a:cs typeface="+mj-cs"/>
                <a:sym typeface="Bangla Sangam MN"/>
              </a:defRPr>
            </a:lvl1pPr>
          </a:lstStyle>
          <a:p>
            <a:pPr/>
            <a:r>
              <a:t>Time trend: </a:t>
            </a:r>
          </a:p>
        </p:txBody>
      </p:sp>
      <p:sp>
        <p:nvSpPr>
          <p:cNvPr id="294" name="Prior distribution"/>
          <p:cNvSpPr txBox="1"/>
          <p:nvPr/>
        </p:nvSpPr>
        <p:spPr>
          <a:xfrm>
            <a:off x="11824200" y="2204215"/>
            <a:ext cx="3400342" cy="695722"/>
          </a:xfrm>
          <a:prstGeom prst="rect">
            <a:avLst/>
          </a:prstGeom>
          <a:solidFill>
            <a:srgbClr val="FFFFFF"/>
          </a:solidFill>
          <a:ln w="50800">
            <a:solidFill>
              <a:srgbClr val="0096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>
                <a:latin typeface="+mj-lt"/>
                <a:ea typeface="+mj-ea"/>
                <a:cs typeface="+mj-cs"/>
                <a:sym typeface="Bangla Sangam MN"/>
              </a:defRPr>
            </a:lvl1pPr>
          </a:lstStyle>
          <a:p>
            <a:pPr/>
            <a:r>
              <a:t>Prior distribution</a:t>
            </a:r>
          </a:p>
        </p:txBody>
      </p:sp>
      <p:sp>
        <p:nvSpPr>
          <p:cNvPr id="295" name="Equation"/>
          <p:cNvSpPr txBox="1"/>
          <p:nvPr/>
        </p:nvSpPr>
        <p:spPr>
          <a:xfrm>
            <a:off x="11114070" y="3161836"/>
            <a:ext cx="5754761" cy="791123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m>
                    <m:mPr>
                      <m:ctrl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aseJc m:val="center"/>
                      <m:plcHide m:val="on"/>
                      <m:mcs>
                        <m:mc>
                          <m:mcPr>
                            <m:count m:val="2"/>
                            <m:mcJc m:val="center"/>
                          </m:mcPr>
                        </m:mc>
                      </m:mcs>
                    </m:mPr>
                    <m:mr>
                      <m:e>
                        <m:sSub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</m:e>
                      <m:e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0,10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mr>
                    <m:mr>
                      <m:e>
                        <m:sSub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α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xmlns:a="http://schemas.openxmlformats.org/drawingml/2006/mai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e>
                      <m:e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0,10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mr>
                    <m:mr>
                      <m:e>
                        <m:sSub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β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sub>
                        </m:sSub>
                      </m:e>
                      <m:e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0,10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mr>
                    <m:mr>
                      <m:e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e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0.1,0.1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mr>
                    <m:mr>
                      <m:e>
                        <m:sSub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  <m:e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mr>
                    <m:mr>
                      <m:e>
                        <m:sSub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e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mr>
                    <m:mr>
                      <m:e>
                        <m:sSub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ν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xmlns:a="http://schemas.openxmlformats.org/drawingml/2006/mai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e>
                      <m:e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-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3,0,2.5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ν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xmlns:a="http://schemas.openxmlformats.org/drawingml/2006/mai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sSub>
                          <m:e>
                            <m:argPr>
                              <m:scrLvl m:val="0"/>
                            </m:argPr>
                            <m:limUp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3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ν</m:t>
                                </m:r>
                              </m:e>
                              <m:lim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3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˜</m:t>
                                </m:r>
                              </m:lim>
                            </m:limUpp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  <m:e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-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3,0,2.5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e>
                            <m:argPr>
                              <m:scrLvl m:val="0"/>
                            </m:argPr>
                            <m:limUp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3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ν</m:t>
                                </m:r>
                              </m:e>
                              <m:lim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3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˜</m:t>
                                </m:r>
                              </m:lim>
                            </m:limUpp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sSub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ϕ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  <m:e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mr>
                    <m:mr>
                      <m:e>
                        <m:sSub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ϕ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e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mr>
                    <m:mr>
                      <m:e>
                        <m:sSub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xmlns:a="http://schemas.openxmlformats.org/drawingml/2006/mai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e>
                      <m:e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-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3,0,2.5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xmlns:a="http://schemas.openxmlformats.org/drawingml/2006/mai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sSub>
                          <m:e>
                            <m:argPr>
                              <m:scrLvl m:val="0"/>
                            </m:argPr>
                            <m:limUp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3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lim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3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˜</m:t>
                                </m:r>
                              </m:lim>
                            </m:limUpp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  <m:e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-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3,0,2.5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e>
                            <m:argPr>
                              <m:scrLvl m:val="0"/>
                            </m:argPr>
                            <m:limUp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3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lim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3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˜</m:t>
                                </m:r>
                              </m:lim>
                            </m:limUpp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mr>
                  </m:m>
                </m:oMath>
              </m:oMathPara>
            </a14:m>
            <a:endParaRPr sz="3600"/>
          </a:p>
        </p:txBody>
      </p:sp>
      <p:sp>
        <p:nvSpPr>
          <p:cNvPr id="296" name="Notation…"/>
          <p:cNvSpPr txBox="1"/>
          <p:nvPr>
            <p:ph type="body" sz="half" idx="1"/>
          </p:nvPr>
        </p:nvSpPr>
        <p:spPr>
          <a:xfrm>
            <a:off x="17522229" y="2246751"/>
            <a:ext cx="6515068" cy="11000498"/>
          </a:xfrm>
          <a:prstGeom prst="rect">
            <a:avLst/>
          </a:prstGeom>
        </p:spPr>
        <p:txBody>
          <a:bodyPr anchor="t"/>
          <a:lstStyle/>
          <a:p>
            <a:pPr marL="0" indent="0" defTabSz="784225">
              <a:spcBef>
                <a:spcPts val="1100"/>
              </a:spcBef>
              <a:buSzTx/>
              <a:buNone/>
              <a:defRPr b="1" sz="3609"/>
            </a:pPr>
            <a:r>
              <a:t>Notation</a:t>
            </a:r>
          </a:p>
          <a:p>
            <a:pPr marL="361950" indent="-361950" defTabSz="784225">
              <a:spcBef>
                <a:spcPts val="900"/>
              </a:spcBef>
              <a:buSzPct val="120000"/>
              <a:buChar char="-"/>
              <a:defRPr sz="3040"/>
            </a:pPr>
            <a14:m>
              <m:oMath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i</m:t>
                </m:r>
              </m:oMath>
            </a14:m>
            <a:r>
              <a:t>: state index</a:t>
            </a:r>
          </a:p>
          <a:p>
            <a:pPr marL="361950" indent="-361950" defTabSz="784225">
              <a:spcBef>
                <a:spcPts val="900"/>
              </a:spcBef>
              <a:buSzPct val="120000"/>
              <a:buChar char="-"/>
              <a:defRPr sz="3040"/>
            </a:pPr>
            <a14:m>
              <m:oMath>
                <m:r>
                  <a:rPr xmlns:a="http://schemas.openxmlformats.org/drawingml/2006/main" sz="24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j</m:t>
                </m:r>
              </m:oMath>
            </a14:m>
            <a:r>
              <a:t>: county index</a:t>
            </a:r>
          </a:p>
          <a:p>
            <a:pPr marL="361950" indent="-361950" defTabSz="784225">
              <a:spcBef>
                <a:spcPts val="900"/>
              </a:spcBef>
              <a:buSzPct val="120000"/>
              <a:buChar char="-"/>
              <a:defRPr sz="3040"/>
            </a:pPr>
            <a14:m>
              <m:oMath>
                <m:r>
                  <a:rPr xmlns:a="http://schemas.openxmlformats.org/drawingml/2006/main" sz="3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t</m:t>
                </m:r>
              </m:oMath>
            </a14:m>
            <a:r>
              <a:t>: quarter index</a:t>
            </a:r>
          </a:p>
          <a:p>
            <a:pPr marL="361950" indent="-361950" defTabSz="784225">
              <a:spcBef>
                <a:spcPts val="900"/>
              </a:spcBef>
              <a:buSzPct val="120000"/>
              <a:buChar char="-"/>
              <a:defRPr sz="3040"/>
            </a:pPr>
            <a14:m>
              <m:oMath>
                <m:sSub>
                  <m:e>
                    <m:r>
                      <a:rPr xmlns:a="http://schemas.openxmlformats.org/drawingml/2006/main" sz="3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b>
                    <m:r>
                      <a:rPr xmlns:a="http://schemas.openxmlformats.org/drawingml/2006/main" sz="3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3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xmlns:a="http://schemas.openxmlformats.org/drawingml/2006/main" sz="3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</m:oMath>
            </a14:m>
            <a:r>
              <a:t>: COVID-19 death count at county </a:t>
            </a:r>
            <a14:m>
              <m:oMath>
                <m:r>
                  <a:rPr xmlns:a="http://schemas.openxmlformats.org/drawingml/2006/main" sz="24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j</m:t>
                </m:r>
              </m:oMath>
            </a14:m>
            <a:r>
              <a:t> state </a:t>
            </a:r>
            <a14:m>
              <m:oMath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i</m:t>
                </m:r>
              </m:oMath>
            </a14:m>
            <a:r>
              <a:t> at quarter </a:t>
            </a:r>
            <a14:m>
              <m:oMath>
                <m:r>
                  <a:rPr xmlns:a="http://schemas.openxmlformats.org/drawingml/2006/main" sz="3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t</m:t>
                </m:r>
              </m:oMath>
            </a14:m>
          </a:p>
          <a:p>
            <a:pPr marL="361950" indent="-361950" defTabSz="784225">
              <a:spcBef>
                <a:spcPts val="900"/>
              </a:spcBef>
              <a:buSzPct val="120000"/>
              <a:buChar char="-"/>
              <a:defRPr sz="3040"/>
            </a:pPr>
            <a14:m>
              <m:oMath>
                <m:sSubSup>
                  <m:e>
                    <m:limUpp>
                      <m:e>
                        <m:r>
                          <a:rPr xmlns:a="http://schemas.openxmlformats.org/drawingml/2006/main" sz="3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lim>
                        <m:r>
                          <a:rPr xmlns:a="http://schemas.openxmlformats.org/drawingml/2006/main" sz="3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˜</m:t>
                        </m:r>
                      </m:lim>
                    </m:limUpp>
                  </m:e>
                  <m:sub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  <m:sup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sup>
                </m:sSubSup>
              </m:oMath>
            </a14:m>
            <a:r>
              <a:t>: the design matrix for </a:t>
            </a:r>
            <a:r>
              <a:rPr b="1"/>
              <a:t>the</a:t>
            </a:r>
            <a:r>
              <a:t> </a:t>
            </a:r>
            <a:r>
              <a:rPr b="1"/>
              <a:t>zero part</a:t>
            </a:r>
            <a:r>
              <a:t>, including the intercept and quarters</a:t>
            </a:r>
          </a:p>
          <a:p>
            <a:pPr marL="361950" indent="-361950" defTabSz="784225">
              <a:spcBef>
                <a:spcPts val="900"/>
              </a:spcBef>
              <a:buSzPct val="120000"/>
              <a:buChar char="-"/>
              <a:defRPr sz="3040"/>
            </a:pPr>
            <a14:m>
              <m:oMath>
                <m:sSubSup>
                  <m:e>
                    <m:r>
                      <a:rPr xmlns:a="http://schemas.openxmlformats.org/drawingml/2006/main" sz="3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3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3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xmlns:a="http://schemas.openxmlformats.org/drawingml/2006/main" sz="3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  <m:sup>
                    <m:r>
                      <a:rPr xmlns:a="http://schemas.openxmlformats.org/drawingml/2006/main" sz="3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sup>
                </m:sSubSup>
              </m:oMath>
            </a14:m>
            <a:r>
              <a:t>: the design matrix for </a:t>
            </a:r>
            <a:r>
              <a:rPr b="1"/>
              <a:t>the estimation of positive values</a:t>
            </a:r>
            <a:r>
              <a:t>, including the intercept, age groups, types of counties, quarters, and log of population size</a:t>
            </a:r>
          </a:p>
          <a:p>
            <a:pPr marL="361950" indent="-361950" defTabSz="784225">
              <a:spcBef>
                <a:spcPts val="900"/>
              </a:spcBef>
              <a:buSzPct val="120000"/>
              <a:buChar char="-"/>
              <a:defRPr sz="3040"/>
            </a:pPr>
            <a14:m>
              <m:oMath>
                <m:r>
                  <a:rPr xmlns:a="http://schemas.openxmlformats.org/drawingml/2006/main" sz="3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k</m:t>
                </m:r>
              </m:oMath>
            </a14:m>
            <a:r>
              <a:t>: index of the fixed effect in zero part</a:t>
            </a:r>
          </a:p>
          <a:p>
            <a:pPr marL="361950" indent="-361950" defTabSz="784225">
              <a:spcBef>
                <a:spcPts val="900"/>
              </a:spcBef>
              <a:buSzPct val="120000"/>
              <a:buChar char="-"/>
              <a:defRPr sz="3040"/>
            </a:pPr>
            <a14:m>
              <m:oMath>
                <m:r>
                  <a:rPr xmlns:a="http://schemas.openxmlformats.org/drawingml/2006/main" sz="4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l</m:t>
                </m:r>
              </m:oMath>
            </a14:m>
            <a:r>
              <a:t>: index of the fixed effect in the estimate of positive value</a:t>
            </a:r>
            <a:endParaRPr sz="3200"/>
          </a:p>
        </p:txBody>
      </p:sp>
      <p:sp>
        <p:nvSpPr>
          <p:cNvPr id="297" name="Oval"/>
          <p:cNvSpPr/>
          <p:nvPr/>
        </p:nvSpPr>
        <p:spPr>
          <a:xfrm>
            <a:off x="5718609" y="2985699"/>
            <a:ext cx="843450" cy="872788"/>
          </a:xfrm>
          <a:prstGeom prst="ellipse">
            <a:avLst/>
          </a:prstGeom>
          <a:ln w="76200">
            <a:solidFill>
              <a:srgbClr val="FF772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8" name="Line"/>
          <p:cNvSpPr/>
          <p:nvPr/>
        </p:nvSpPr>
        <p:spPr>
          <a:xfrm>
            <a:off x="1192593" y="3766890"/>
            <a:ext cx="4686954" cy="36300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3" h="21600" fill="norm" stroke="1" extrusionOk="0">
                <a:moveTo>
                  <a:pt x="21523" y="0"/>
                </a:moveTo>
                <a:cubicBezTo>
                  <a:pt x="20515" y="849"/>
                  <a:pt x="19412" y="1491"/>
                  <a:pt x="18253" y="1902"/>
                </a:cubicBezTo>
                <a:cubicBezTo>
                  <a:pt x="14886" y="3097"/>
                  <a:pt x="11364" y="2296"/>
                  <a:pt x="7891" y="2010"/>
                </a:cubicBezTo>
                <a:cubicBezTo>
                  <a:pt x="5912" y="1848"/>
                  <a:pt x="3838" y="1902"/>
                  <a:pt x="2234" y="3412"/>
                </a:cubicBezTo>
                <a:cubicBezTo>
                  <a:pt x="646" y="4907"/>
                  <a:pt x="-77" y="7447"/>
                  <a:pt x="7" y="10002"/>
                </a:cubicBezTo>
                <a:cubicBezTo>
                  <a:pt x="88" y="12481"/>
                  <a:pt x="894" y="14799"/>
                  <a:pt x="2057" y="16769"/>
                </a:cubicBezTo>
                <a:cubicBezTo>
                  <a:pt x="3277" y="18835"/>
                  <a:pt x="4862" y="20492"/>
                  <a:pt x="6678" y="21600"/>
                </a:cubicBezTo>
              </a:path>
            </a:pathLst>
          </a:custGeom>
          <a:ln w="76200">
            <a:solidFill>
              <a:srgbClr val="FF672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9" name="Oval"/>
          <p:cNvSpPr/>
          <p:nvPr/>
        </p:nvSpPr>
        <p:spPr>
          <a:xfrm>
            <a:off x="9579123" y="4608525"/>
            <a:ext cx="843450" cy="872788"/>
          </a:xfrm>
          <a:prstGeom prst="ellipse">
            <a:avLst/>
          </a:prstGeom>
          <a:ln w="76200">
            <a:solidFill>
              <a:srgbClr val="7EC031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0" name="Line"/>
          <p:cNvSpPr/>
          <p:nvPr/>
        </p:nvSpPr>
        <p:spPr>
          <a:xfrm>
            <a:off x="7280461" y="5478834"/>
            <a:ext cx="3228201" cy="5587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4" h="21408" fill="norm" stroke="1" extrusionOk="0">
                <a:moveTo>
                  <a:pt x="18266" y="0"/>
                </a:moveTo>
                <a:cubicBezTo>
                  <a:pt x="20650" y="3925"/>
                  <a:pt x="21600" y="8098"/>
                  <a:pt x="21054" y="12251"/>
                </a:cubicBezTo>
                <a:cubicBezTo>
                  <a:pt x="20894" y="13470"/>
                  <a:pt x="20600" y="14691"/>
                  <a:pt x="19802" y="15822"/>
                </a:cubicBezTo>
                <a:cubicBezTo>
                  <a:pt x="18156" y="18155"/>
                  <a:pt x="14656" y="19823"/>
                  <a:pt x="10595" y="20700"/>
                </a:cubicBezTo>
                <a:cubicBezTo>
                  <a:pt x="7210" y="21431"/>
                  <a:pt x="3542" y="21600"/>
                  <a:pt x="0" y="21188"/>
                </a:cubicBezTo>
              </a:path>
            </a:pathLst>
          </a:custGeom>
          <a:ln w="76200">
            <a:solidFill>
              <a:srgbClr val="5DC02D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01" name="Equation"/>
          <p:cNvSpPr txBox="1"/>
          <p:nvPr/>
        </p:nvSpPr>
        <p:spPr>
          <a:xfrm>
            <a:off x="9868015" y="12664499"/>
            <a:ext cx="5560616" cy="50512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i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</m:t>
                  </m:r>
                  <m:sSub>
                    <m:e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e>
                    <m:sub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</m:sSub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∼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U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i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0.99,9.01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3700"/>
          </a:p>
        </p:txBody>
      </p:sp>
      <p:sp>
        <p:nvSpPr>
          <p:cNvPr id="302" name="Constraint of the missing values"/>
          <p:cNvSpPr txBox="1"/>
          <p:nvPr/>
        </p:nvSpPr>
        <p:spPr>
          <a:xfrm>
            <a:off x="9757810" y="11715964"/>
            <a:ext cx="6362408" cy="695723"/>
          </a:xfrm>
          <a:prstGeom prst="rect">
            <a:avLst/>
          </a:prstGeom>
          <a:solidFill>
            <a:srgbClr val="FFFFFF"/>
          </a:solidFill>
          <a:ln w="50800">
            <a:solidFill>
              <a:srgbClr val="0096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>
                <a:latin typeface="+mj-lt"/>
                <a:ea typeface="+mj-ea"/>
                <a:cs typeface="+mj-cs"/>
                <a:sym typeface="Bangla Sangam MN"/>
              </a:defRPr>
            </a:lvl1pPr>
          </a:lstStyle>
          <a:p>
            <a:pPr/>
            <a:r>
              <a:t>Constraint of the missing values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Imputation: Large fringe metro"/>
          <p:cNvSpPr txBox="1"/>
          <p:nvPr>
            <p:ph type="title"/>
          </p:nvPr>
        </p:nvSpPr>
        <p:spPr>
          <a:xfrm>
            <a:off x="797732" y="355600"/>
            <a:ext cx="22788536" cy="1942316"/>
          </a:xfrm>
          <a:prstGeom prst="rect">
            <a:avLst/>
          </a:prstGeom>
        </p:spPr>
        <p:txBody>
          <a:bodyPr/>
          <a:lstStyle/>
          <a:p>
            <a:pPr/>
            <a:r>
              <a:t>Imputation: Large fringe metro</a:t>
            </a:r>
          </a:p>
        </p:txBody>
      </p:sp>
      <p:grpSp>
        <p:nvGrpSpPr>
          <p:cNvPr id="309" name="Group"/>
          <p:cNvGrpSpPr/>
          <p:nvPr/>
        </p:nvGrpSpPr>
        <p:grpSpPr>
          <a:xfrm>
            <a:off x="22103500" y="2841411"/>
            <a:ext cx="2232345" cy="2065108"/>
            <a:chOff x="0" y="0"/>
            <a:chExt cx="2232343" cy="2065107"/>
          </a:xfrm>
        </p:grpSpPr>
        <p:pic>
          <p:nvPicPr>
            <p:cNvPr id="305" name="distribution simulated and data_hurdle.png" descr="distribution simulated and data_hurdle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46086" t="94956" r="49629" b="0"/>
            <a:stretch>
              <a:fillRect/>
            </a:stretch>
          </p:blipFill>
          <p:spPr>
            <a:xfrm>
              <a:off x="0" y="0"/>
              <a:ext cx="1450843" cy="9488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6" name="distribution simulated and data_hurdle.png" descr="distribution simulated and data_hurdle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0301" t="94956" r="43723" b="0"/>
            <a:stretch>
              <a:fillRect/>
            </a:stretch>
          </p:blipFill>
          <p:spPr>
            <a:xfrm>
              <a:off x="191512" y="948847"/>
              <a:ext cx="2023316" cy="9488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7" name="Observed data"/>
            <p:cNvSpPr txBox="1"/>
            <p:nvPr/>
          </p:nvSpPr>
          <p:spPr>
            <a:xfrm>
              <a:off x="781368" y="239067"/>
              <a:ext cx="1450976" cy="87719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b="0" sz="2500">
                  <a:latin typeface="+mj-lt"/>
                  <a:ea typeface="+mj-ea"/>
                  <a:cs typeface="+mj-cs"/>
                  <a:sym typeface="Bangla Sangam MN"/>
                </a:defRPr>
              </a:lvl1pPr>
            </a:lstStyle>
            <a:p>
              <a:pPr/>
              <a:r>
                <a:t>Observed data</a:t>
              </a:r>
            </a:p>
          </p:txBody>
        </p:sp>
        <p:sp>
          <p:nvSpPr>
            <p:cNvPr id="308" name="Imputed data"/>
            <p:cNvSpPr txBox="1"/>
            <p:nvPr/>
          </p:nvSpPr>
          <p:spPr>
            <a:xfrm>
              <a:off x="781368" y="1187914"/>
              <a:ext cx="1450976" cy="87719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b="0" sz="2500">
                  <a:latin typeface="+mj-lt"/>
                  <a:ea typeface="+mj-ea"/>
                  <a:cs typeface="+mj-cs"/>
                  <a:sym typeface="Bangla Sangam MN"/>
                </a:defRPr>
              </a:lvl1pPr>
            </a:lstStyle>
            <a:p>
              <a:pPr/>
              <a:r>
                <a:t>Imputed data</a:t>
              </a:r>
            </a:p>
          </p:txBody>
        </p:sp>
      </p:grpSp>
      <p:pic>
        <p:nvPicPr>
          <p:cNvPr id="310" name="impute distribution_hurdle_qr (Large fringe metro).png" descr="impute distribution_hurdle_qr (Large fringe metro)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5847"/>
          <a:stretch>
            <a:fillRect/>
          </a:stretch>
        </p:blipFill>
        <p:spPr>
          <a:xfrm>
            <a:off x="84169" y="2000646"/>
            <a:ext cx="22131271" cy="115762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Imputation: Medium metro"/>
          <p:cNvSpPr txBox="1"/>
          <p:nvPr>
            <p:ph type="title"/>
          </p:nvPr>
        </p:nvSpPr>
        <p:spPr>
          <a:xfrm>
            <a:off x="797732" y="355600"/>
            <a:ext cx="22788536" cy="1942316"/>
          </a:xfrm>
          <a:prstGeom prst="rect">
            <a:avLst/>
          </a:prstGeom>
        </p:spPr>
        <p:txBody>
          <a:bodyPr/>
          <a:lstStyle/>
          <a:p>
            <a:pPr/>
            <a:r>
              <a:t>Imputation: Medium metro</a:t>
            </a:r>
          </a:p>
        </p:txBody>
      </p:sp>
      <p:grpSp>
        <p:nvGrpSpPr>
          <p:cNvPr id="317" name="Group"/>
          <p:cNvGrpSpPr/>
          <p:nvPr/>
        </p:nvGrpSpPr>
        <p:grpSpPr>
          <a:xfrm>
            <a:off x="22103500" y="2841411"/>
            <a:ext cx="2232345" cy="2065108"/>
            <a:chOff x="0" y="0"/>
            <a:chExt cx="2232343" cy="2065107"/>
          </a:xfrm>
        </p:grpSpPr>
        <p:pic>
          <p:nvPicPr>
            <p:cNvPr id="313" name="distribution simulated and data_hurdle.png" descr="distribution simulated and data_hurdle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46086" t="94956" r="49629" b="0"/>
            <a:stretch>
              <a:fillRect/>
            </a:stretch>
          </p:blipFill>
          <p:spPr>
            <a:xfrm>
              <a:off x="0" y="0"/>
              <a:ext cx="1450843" cy="9488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4" name="distribution simulated and data_hurdle.png" descr="distribution simulated and data_hurdle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0301" t="94956" r="43723" b="0"/>
            <a:stretch>
              <a:fillRect/>
            </a:stretch>
          </p:blipFill>
          <p:spPr>
            <a:xfrm>
              <a:off x="191512" y="948847"/>
              <a:ext cx="2023316" cy="9488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5" name="Observed data"/>
            <p:cNvSpPr txBox="1"/>
            <p:nvPr/>
          </p:nvSpPr>
          <p:spPr>
            <a:xfrm>
              <a:off x="781368" y="239067"/>
              <a:ext cx="1450976" cy="87719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b="0" sz="2500">
                  <a:latin typeface="+mj-lt"/>
                  <a:ea typeface="+mj-ea"/>
                  <a:cs typeface="+mj-cs"/>
                  <a:sym typeface="Bangla Sangam MN"/>
                </a:defRPr>
              </a:lvl1pPr>
            </a:lstStyle>
            <a:p>
              <a:pPr/>
              <a:r>
                <a:t>Observed data</a:t>
              </a:r>
            </a:p>
          </p:txBody>
        </p:sp>
        <p:sp>
          <p:nvSpPr>
            <p:cNvPr id="316" name="Imputed data"/>
            <p:cNvSpPr txBox="1"/>
            <p:nvPr/>
          </p:nvSpPr>
          <p:spPr>
            <a:xfrm>
              <a:off x="781368" y="1187914"/>
              <a:ext cx="1450976" cy="87719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b="0" sz="2500">
                  <a:latin typeface="+mj-lt"/>
                  <a:ea typeface="+mj-ea"/>
                  <a:cs typeface="+mj-cs"/>
                  <a:sym typeface="Bangla Sangam MN"/>
                </a:defRPr>
              </a:lvl1pPr>
            </a:lstStyle>
            <a:p>
              <a:pPr/>
              <a:r>
                <a:t>Imputed data</a:t>
              </a:r>
            </a:p>
          </p:txBody>
        </p:sp>
      </p:grpSp>
      <p:pic>
        <p:nvPicPr>
          <p:cNvPr id="318" name="impute distribution_hurdle_qr (Medium metro).png" descr="impute distribution_hurdle_qr (Medium metro)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5797"/>
          <a:stretch>
            <a:fillRect/>
          </a:stretch>
        </p:blipFill>
        <p:spPr>
          <a:xfrm>
            <a:off x="115976" y="2002432"/>
            <a:ext cx="21953219" cy="114891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Imputation: Small metro"/>
          <p:cNvSpPr txBox="1"/>
          <p:nvPr>
            <p:ph type="title"/>
          </p:nvPr>
        </p:nvSpPr>
        <p:spPr>
          <a:xfrm>
            <a:off x="797732" y="355600"/>
            <a:ext cx="22788536" cy="1942316"/>
          </a:xfrm>
          <a:prstGeom prst="rect">
            <a:avLst/>
          </a:prstGeom>
        </p:spPr>
        <p:txBody>
          <a:bodyPr/>
          <a:lstStyle/>
          <a:p>
            <a:pPr/>
            <a:r>
              <a:t>Imputation: Small metro</a:t>
            </a:r>
          </a:p>
        </p:txBody>
      </p:sp>
      <p:grpSp>
        <p:nvGrpSpPr>
          <p:cNvPr id="325" name="Group"/>
          <p:cNvGrpSpPr/>
          <p:nvPr/>
        </p:nvGrpSpPr>
        <p:grpSpPr>
          <a:xfrm>
            <a:off x="22103500" y="2841411"/>
            <a:ext cx="2232345" cy="2065108"/>
            <a:chOff x="0" y="0"/>
            <a:chExt cx="2232343" cy="2065107"/>
          </a:xfrm>
        </p:grpSpPr>
        <p:pic>
          <p:nvPicPr>
            <p:cNvPr id="321" name="distribution simulated and data_hurdle.png" descr="distribution simulated and data_hurdle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46086" t="94956" r="49629" b="0"/>
            <a:stretch>
              <a:fillRect/>
            </a:stretch>
          </p:blipFill>
          <p:spPr>
            <a:xfrm>
              <a:off x="0" y="0"/>
              <a:ext cx="1450843" cy="9488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2" name="distribution simulated and data_hurdle.png" descr="distribution simulated and data_hurdle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0301" t="94956" r="43723" b="0"/>
            <a:stretch>
              <a:fillRect/>
            </a:stretch>
          </p:blipFill>
          <p:spPr>
            <a:xfrm>
              <a:off x="191512" y="948847"/>
              <a:ext cx="2023316" cy="9488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3" name="Observed data"/>
            <p:cNvSpPr txBox="1"/>
            <p:nvPr/>
          </p:nvSpPr>
          <p:spPr>
            <a:xfrm>
              <a:off x="781368" y="239067"/>
              <a:ext cx="1450976" cy="87719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b="0" sz="2500">
                  <a:latin typeface="+mj-lt"/>
                  <a:ea typeface="+mj-ea"/>
                  <a:cs typeface="+mj-cs"/>
                  <a:sym typeface="Bangla Sangam MN"/>
                </a:defRPr>
              </a:lvl1pPr>
            </a:lstStyle>
            <a:p>
              <a:pPr/>
              <a:r>
                <a:t>Observed data</a:t>
              </a:r>
            </a:p>
          </p:txBody>
        </p:sp>
        <p:sp>
          <p:nvSpPr>
            <p:cNvPr id="324" name="Imputed data"/>
            <p:cNvSpPr txBox="1"/>
            <p:nvPr/>
          </p:nvSpPr>
          <p:spPr>
            <a:xfrm>
              <a:off x="781368" y="1187914"/>
              <a:ext cx="1450976" cy="87719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b="0" sz="2500">
                  <a:latin typeface="+mj-lt"/>
                  <a:ea typeface="+mj-ea"/>
                  <a:cs typeface="+mj-cs"/>
                  <a:sym typeface="Bangla Sangam MN"/>
                </a:defRPr>
              </a:lvl1pPr>
            </a:lstStyle>
            <a:p>
              <a:pPr/>
              <a:r>
                <a:t>Imputed data</a:t>
              </a:r>
            </a:p>
          </p:txBody>
        </p:sp>
      </p:grpSp>
      <p:pic>
        <p:nvPicPr>
          <p:cNvPr id="326" name="impute distribution_hurdle_qr (Small metro).png" descr="impute distribution_hurdle_qr (Small metro)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5809"/>
          <a:stretch>
            <a:fillRect/>
          </a:stretch>
        </p:blipFill>
        <p:spPr>
          <a:xfrm>
            <a:off x="83655" y="2006004"/>
            <a:ext cx="21942038" cy="114819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Imputation: Micropolitan"/>
          <p:cNvSpPr txBox="1"/>
          <p:nvPr>
            <p:ph type="title"/>
          </p:nvPr>
        </p:nvSpPr>
        <p:spPr>
          <a:xfrm>
            <a:off x="797732" y="355600"/>
            <a:ext cx="22788536" cy="1942316"/>
          </a:xfrm>
          <a:prstGeom prst="rect">
            <a:avLst/>
          </a:prstGeom>
        </p:spPr>
        <p:txBody>
          <a:bodyPr/>
          <a:lstStyle/>
          <a:p>
            <a:pPr/>
            <a:r>
              <a:t>Imputation: Micropolitan</a:t>
            </a:r>
          </a:p>
        </p:txBody>
      </p:sp>
      <p:grpSp>
        <p:nvGrpSpPr>
          <p:cNvPr id="333" name="Group"/>
          <p:cNvGrpSpPr/>
          <p:nvPr/>
        </p:nvGrpSpPr>
        <p:grpSpPr>
          <a:xfrm>
            <a:off x="22103500" y="2841411"/>
            <a:ext cx="2232345" cy="2065108"/>
            <a:chOff x="0" y="0"/>
            <a:chExt cx="2232343" cy="2065107"/>
          </a:xfrm>
        </p:grpSpPr>
        <p:pic>
          <p:nvPicPr>
            <p:cNvPr id="329" name="distribution simulated and data_hurdle.png" descr="distribution simulated and data_hurdle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46086" t="94956" r="49629" b="0"/>
            <a:stretch>
              <a:fillRect/>
            </a:stretch>
          </p:blipFill>
          <p:spPr>
            <a:xfrm>
              <a:off x="0" y="0"/>
              <a:ext cx="1450843" cy="9488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0" name="distribution simulated and data_hurdle.png" descr="distribution simulated and data_hurdle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0301" t="94956" r="43723" b="0"/>
            <a:stretch>
              <a:fillRect/>
            </a:stretch>
          </p:blipFill>
          <p:spPr>
            <a:xfrm>
              <a:off x="191512" y="948847"/>
              <a:ext cx="2023316" cy="9488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1" name="Observed data"/>
            <p:cNvSpPr txBox="1"/>
            <p:nvPr/>
          </p:nvSpPr>
          <p:spPr>
            <a:xfrm>
              <a:off x="781368" y="239067"/>
              <a:ext cx="1450976" cy="87719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b="0" sz="2500">
                  <a:latin typeface="+mj-lt"/>
                  <a:ea typeface="+mj-ea"/>
                  <a:cs typeface="+mj-cs"/>
                  <a:sym typeface="Bangla Sangam MN"/>
                </a:defRPr>
              </a:lvl1pPr>
            </a:lstStyle>
            <a:p>
              <a:pPr/>
              <a:r>
                <a:t>Observed data</a:t>
              </a:r>
            </a:p>
          </p:txBody>
        </p:sp>
        <p:sp>
          <p:nvSpPr>
            <p:cNvPr id="332" name="Imputed data"/>
            <p:cNvSpPr txBox="1"/>
            <p:nvPr/>
          </p:nvSpPr>
          <p:spPr>
            <a:xfrm>
              <a:off x="781368" y="1187914"/>
              <a:ext cx="1450976" cy="87719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b="0" sz="2500">
                  <a:latin typeface="+mj-lt"/>
                  <a:ea typeface="+mj-ea"/>
                  <a:cs typeface="+mj-cs"/>
                  <a:sym typeface="Bangla Sangam MN"/>
                </a:defRPr>
              </a:lvl1pPr>
            </a:lstStyle>
            <a:p>
              <a:pPr/>
              <a:r>
                <a:t>Imputed data</a:t>
              </a:r>
            </a:p>
          </p:txBody>
        </p:sp>
      </p:grpSp>
      <p:pic>
        <p:nvPicPr>
          <p:cNvPr id="334" name="impute distribution_hurdle_qr (Micropolitan).png" descr="impute distribution_hurdle_qr (Micropolitan)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5649"/>
          <a:stretch>
            <a:fillRect/>
          </a:stretch>
        </p:blipFill>
        <p:spPr>
          <a:xfrm>
            <a:off x="104568" y="2005012"/>
            <a:ext cx="21908984" cy="114840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Data type by age group"/>
          <p:cNvSpPr txBox="1"/>
          <p:nvPr>
            <p:ph type="title"/>
          </p:nvPr>
        </p:nvSpPr>
        <p:spPr>
          <a:xfrm>
            <a:off x="797732" y="355600"/>
            <a:ext cx="22788536" cy="1942316"/>
          </a:xfrm>
          <a:prstGeom prst="rect">
            <a:avLst/>
          </a:prstGeom>
        </p:spPr>
        <p:txBody>
          <a:bodyPr/>
          <a:lstStyle/>
          <a:p>
            <a:pPr/>
            <a:r>
              <a:t>Data type by age group</a:t>
            </a:r>
          </a:p>
        </p:txBody>
      </p:sp>
      <p:sp>
        <p:nvSpPr>
          <p:cNvPr id="135" name="More suppressed data among older age groups…"/>
          <p:cNvSpPr txBox="1"/>
          <p:nvPr>
            <p:ph type="body" sz="half" idx="1"/>
          </p:nvPr>
        </p:nvSpPr>
        <p:spPr>
          <a:xfrm>
            <a:off x="14818976" y="3126714"/>
            <a:ext cx="8874848" cy="10151023"/>
          </a:xfrm>
          <a:prstGeom prst="rect">
            <a:avLst/>
          </a:prstGeom>
        </p:spPr>
        <p:txBody>
          <a:bodyPr anchor="t"/>
          <a:lstStyle/>
          <a:p>
            <a:pPr marL="635000" indent="-635000">
              <a:buSzPct val="120000"/>
            </a:pPr>
            <a:r>
              <a:t>More suppressed data among older age groups</a:t>
            </a:r>
          </a:p>
          <a:p>
            <a:pPr marL="635000" indent="-635000">
              <a:buSzPct val="120000"/>
            </a:pPr>
            <a:r>
              <a:t>More zeros among younger age groups (18-29, 30-39, 40-49)</a:t>
            </a:r>
          </a:p>
        </p:txBody>
      </p:sp>
      <p:pic>
        <p:nvPicPr>
          <p:cNvPr id="136" name="dist_supp_non_supp_age.png" descr="dist_supp_non_supp_age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54"/>
          <a:stretch>
            <a:fillRect/>
          </a:stretch>
        </p:blipFill>
        <p:spPr>
          <a:xfrm>
            <a:off x="168712" y="2282966"/>
            <a:ext cx="14231585" cy="1052516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3" name="Group"/>
          <p:cNvGrpSpPr/>
          <p:nvPr/>
        </p:nvGrpSpPr>
        <p:grpSpPr>
          <a:xfrm>
            <a:off x="6139049" y="9901483"/>
            <a:ext cx="8487192" cy="1628339"/>
            <a:chOff x="0" y="0"/>
            <a:chExt cx="8487190" cy="1628337"/>
          </a:xfrm>
        </p:grpSpPr>
        <p:sp>
          <p:nvSpPr>
            <p:cNvPr id="137" name="Suppressed data: 1-9 COVID-19 deaths reported"/>
            <p:cNvSpPr txBox="1"/>
            <p:nvPr/>
          </p:nvSpPr>
          <p:spPr>
            <a:xfrm>
              <a:off x="564623" y="1157544"/>
              <a:ext cx="7922568" cy="47079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b="0" sz="2500">
                  <a:latin typeface="+mj-lt"/>
                  <a:ea typeface="+mj-ea"/>
                  <a:cs typeface="+mj-cs"/>
                  <a:sym typeface="Bangla Sangam MN"/>
                </a:defRPr>
              </a:lvl1pPr>
            </a:lstStyle>
            <a:p>
              <a:pPr/>
              <a:r>
                <a:t>Suppressed data: 1-9 COVID-19 deaths reported</a:t>
              </a:r>
            </a:p>
          </p:txBody>
        </p:sp>
        <p:pic>
          <p:nvPicPr>
            <p:cNvPr id="138" name="dist_supp_non_supp.png" descr="dist_supp_non_supp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1771" t="93000" r="74767" b="2274"/>
            <a:stretch>
              <a:fillRect/>
            </a:stretch>
          </p:blipFill>
          <p:spPr>
            <a:xfrm>
              <a:off x="35185" y="0"/>
              <a:ext cx="509380" cy="5215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9" name="Non-suppressed data: 0 COVID-19 death reported"/>
            <p:cNvSpPr txBox="1"/>
            <p:nvPr/>
          </p:nvSpPr>
          <p:spPr>
            <a:xfrm>
              <a:off x="551660" y="94208"/>
              <a:ext cx="7922567" cy="47079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b="0" sz="2500">
                  <a:latin typeface="+mj-lt"/>
                  <a:ea typeface="+mj-ea"/>
                  <a:cs typeface="+mj-cs"/>
                  <a:sym typeface="Bangla Sangam MN"/>
                </a:defRPr>
              </a:lvl1pPr>
            </a:lstStyle>
            <a:p>
              <a:pPr/>
              <a:r>
                <a:t>Non-suppressed data: 0 COVID-19 death reported</a:t>
              </a:r>
            </a:p>
          </p:txBody>
        </p:sp>
        <p:sp>
          <p:nvSpPr>
            <p:cNvPr id="140" name="Non-suppressed data: ≥10 COVID-19 deaths reported"/>
            <p:cNvSpPr txBox="1"/>
            <p:nvPr/>
          </p:nvSpPr>
          <p:spPr>
            <a:xfrm>
              <a:off x="551660" y="575411"/>
              <a:ext cx="7317759" cy="52864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b="0" sz="2500">
                  <a:latin typeface="+mj-lt"/>
                  <a:ea typeface="+mj-ea"/>
                  <a:cs typeface="+mj-cs"/>
                  <a:sym typeface="Bangla Sangam MN"/>
                </a:defRPr>
              </a:lvl1pPr>
            </a:lstStyle>
            <a:p>
              <a:pPr/>
              <a:r>
                <a:t>Non-suppressed data: ≥10 COVID-19 deaths reported</a:t>
              </a:r>
            </a:p>
          </p:txBody>
        </p:sp>
        <p:pic>
          <p:nvPicPr>
            <p:cNvPr id="141" name="dist_supp_non_supp.png" descr="dist_supp_non_supp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43659" t="93104" r="52303" b="2250"/>
            <a:stretch>
              <a:fillRect/>
            </a:stretch>
          </p:blipFill>
          <p:spPr>
            <a:xfrm>
              <a:off x="0" y="550016"/>
              <a:ext cx="594198" cy="5127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2" name="dist_supp_non_supp.png" descr="dist_supp_non_supp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72072" t="93248" r="24598" b="2263"/>
            <a:stretch>
              <a:fillRect/>
            </a:stretch>
          </p:blipFill>
          <p:spPr>
            <a:xfrm>
              <a:off x="52189" y="1091300"/>
              <a:ext cx="489835" cy="4953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Data type by county type (urban/rural)"/>
          <p:cNvSpPr txBox="1"/>
          <p:nvPr>
            <p:ph type="title"/>
          </p:nvPr>
        </p:nvSpPr>
        <p:spPr>
          <a:xfrm>
            <a:off x="797732" y="355600"/>
            <a:ext cx="22788536" cy="1942316"/>
          </a:xfrm>
          <a:prstGeom prst="rect">
            <a:avLst/>
          </a:prstGeom>
        </p:spPr>
        <p:txBody>
          <a:bodyPr/>
          <a:lstStyle/>
          <a:p>
            <a:pPr/>
            <a:r>
              <a:t>Data type by county type (urban/rural)</a:t>
            </a:r>
          </a:p>
        </p:txBody>
      </p:sp>
      <p:sp>
        <p:nvSpPr>
          <p:cNvPr id="146" name="The pattern of counties with zeros and suppressed data varied with the types of counties…"/>
          <p:cNvSpPr txBox="1"/>
          <p:nvPr>
            <p:ph type="body" sz="half" idx="1"/>
          </p:nvPr>
        </p:nvSpPr>
        <p:spPr>
          <a:xfrm>
            <a:off x="15229061" y="2699230"/>
            <a:ext cx="8562127" cy="10732876"/>
          </a:xfrm>
          <a:prstGeom prst="rect">
            <a:avLst/>
          </a:prstGeom>
        </p:spPr>
        <p:txBody>
          <a:bodyPr anchor="t"/>
          <a:lstStyle/>
          <a:p>
            <a:pPr marL="635000" indent="-635000">
              <a:buSzPct val="120000"/>
            </a:pPr>
            <a:r>
              <a:t>The pattern of counties with zeros and suppressed data varied with the types of counties</a:t>
            </a:r>
          </a:p>
          <a:p>
            <a:pPr marL="635000" indent="-635000">
              <a:buSzPct val="120000"/>
            </a:pPr>
            <a:r>
              <a:t>Large central metro had a very different pattern than the other types of counties</a:t>
            </a:r>
          </a:p>
          <a:p>
            <a:pPr marL="635000" indent="-635000">
              <a:buSzPct val="120000"/>
            </a:pPr>
            <a:r>
              <a:t>Large fringe, medium, and small metro had a similar pattern of zeros and suppressed data</a:t>
            </a:r>
          </a:p>
        </p:txBody>
      </p:sp>
      <p:pic>
        <p:nvPicPr>
          <p:cNvPr id="147" name="dist_supp_non_supp_rucc.png" descr="dist_supp_non_supp_rucc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9321"/>
          <a:stretch>
            <a:fillRect/>
          </a:stretch>
        </p:blipFill>
        <p:spPr>
          <a:xfrm>
            <a:off x="126024" y="2980063"/>
            <a:ext cx="14783213" cy="804312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4" name="Group"/>
          <p:cNvGrpSpPr/>
          <p:nvPr/>
        </p:nvGrpSpPr>
        <p:grpSpPr>
          <a:xfrm>
            <a:off x="937401" y="11369690"/>
            <a:ext cx="8487192" cy="1628339"/>
            <a:chOff x="0" y="0"/>
            <a:chExt cx="8487190" cy="1628337"/>
          </a:xfrm>
        </p:grpSpPr>
        <p:sp>
          <p:nvSpPr>
            <p:cNvPr id="148" name="Suppressed data: 1-9 COVID-19 deaths reported"/>
            <p:cNvSpPr txBox="1"/>
            <p:nvPr/>
          </p:nvSpPr>
          <p:spPr>
            <a:xfrm>
              <a:off x="564623" y="1157544"/>
              <a:ext cx="7922568" cy="47079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b="0" sz="2500">
                  <a:latin typeface="+mj-lt"/>
                  <a:ea typeface="+mj-ea"/>
                  <a:cs typeface="+mj-cs"/>
                  <a:sym typeface="Bangla Sangam MN"/>
                </a:defRPr>
              </a:lvl1pPr>
            </a:lstStyle>
            <a:p>
              <a:pPr/>
              <a:r>
                <a:t>Suppressed data: 1-9 COVID-19 deaths reported</a:t>
              </a:r>
            </a:p>
          </p:txBody>
        </p:sp>
        <p:pic>
          <p:nvPicPr>
            <p:cNvPr id="149" name="dist_supp_non_supp.png" descr="dist_supp_non_supp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1771" t="93000" r="74767" b="2274"/>
            <a:stretch>
              <a:fillRect/>
            </a:stretch>
          </p:blipFill>
          <p:spPr>
            <a:xfrm>
              <a:off x="35185" y="0"/>
              <a:ext cx="509380" cy="5215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0" name="Non-suppressed data: 0 COVID-19 death reported"/>
            <p:cNvSpPr txBox="1"/>
            <p:nvPr/>
          </p:nvSpPr>
          <p:spPr>
            <a:xfrm>
              <a:off x="551660" y="94208"/>
              <a:ext cx="7922567" cy="47079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b="0" sz="2500">
                  <a:latin typeface="+mj-lt"/>
                  <a:ea typeface="+mj-ea"/>
                  <a:cs typeface="+mj-cs"/>
                  <a:sym typeface="Bangla Sangam MN"/>
                </a:defRPr>
              </a:lvl1pPr>
            </a:lstStyle>
            <a:p>
              <a:pPr/>
              <a:r>
                <a:t>Non-suppressed data: 0 COVID-19 death reported</a:t>
              </a:r>
            </a:p>
          </p:txBody>
        </p:sp>
        <p:sp>
          <p:nvSpPr>
            <p:cNvPr id="151" name="Non-suppressed data: ≥10 COVID-19 deaths reported"/>
            <p:cNvSpPr txBox="1"/>
            <p:nvPr/>
          </p:nvSpPr>
          <p:spPr>
            <a:xfrm>
              <a:off x="551660" y="575411"/>
              <a:ext cx="7317759" cy="52864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b="0" sz="2500">
                  <a:latin typeface="+mj-lt"/>
                  <a:ea typeface="+mj-ea"/>
                  <a:cs typeface="+mj-cs"/>
                  <a:sym typeface="Bangla Sangam MN"/>
                </a:defRPr>
              </a:lvl1pPr>
            </a:lstStyle>
            <a:p>
              <a:pPr/>
              <a:r>
                <a:t>Non-suppressed data: ≥10 COVID-19 deaths reported</a:t>
              </a:r>
            </a:p>
          </p:txBody>
        </p:sp>
        <p:pic>
          <p:nvPicPr>
            <p:cNvPr id="152" name="dist_supp_non_supp.png" descr="dist_supp_non_supp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43659" t="93104" r="52303" b="2250"/>
            <a:stretch>
              <a:fillRect/>
            </a:stretch>
          </p:blipFill>
          <p:spPr>
            <a:xfrm>
              <a:off x="0" y="550016"/>
              <a:ext cx="594198" cy="5127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3" name="dist_supp_non_supp.png" descr="dist_supp_non_supp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72072" t="93248" r="24598" b="2263"/>
            <a:stretch>
              <a:fillRect/>
            </a:stretch>
          </p:blipFill>
          <p:spPr>
            <a:xfrm>
              <a:off x="52189" y="1091300"/>
              <a:ext cx="489835" cy="4953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dist_covid19deaths_quarter_age.png" descr="dist_covid19deaths_quarter_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008906"/>
            <a:ext cx="24384000" cy="6773334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Distribution of COVID-19 deaths"/>
          <p:cNvSpPr txBox="1"/>
          <p:nvPr>
            <p:ph type="title"/>
          </p:nvPr>
        </p:nvSpPr>
        <p:spPr>
          <a:xfrm>
            <a:off x="797732" y="355600"/>
            <a:ext cx="22788536" cy="1942316"/>
          </a:xfrm>
          <a:prstGeom prst="rect">
            <a:avLst/>
          </a:prstGeom>
        </p:spPr>
        <p:txBody>
          <a:bodyPr/>
          <a:lstStyle/>
          <a:p>
            <a:pPr/>
            <a:r>
              <a:t>Distribution of COVID-19 deaths</a:t>
            </a:r>
          </a:p>
        </p:txBody>
      </p:sp>
      <p:sp>
        <p:nvSpPr>
          <p:cNvPr id="158" name="A large mass of zero COVID-19 deaths…"/>
          <p:cNvSpPr txBox="1"/>
          <p:nvPr>
            <p:ph type="body" sz="half" idx="1"/>
          </p:nvPr>
        </p:nvSpPr>
        <p:spPr>
          <a:xfrm>
            <a:off x="614193" y="9778259"/>
            <a:ext cx="23155614" cy="3663907"/>
          </a:xfrm>
          <a:prstGeom prst="rect">
            <a:avLst/>
          </a:prstGeom>
        </p:spPr>
        <p:txBody>
          <a:bodyPr anchor="t"/>
          <a:lstStyle/>
          <a:p>
            <a:pPr marL="635000" indent="-635000">
              <a:buSzPct val="120000"/>
            </a:pPr>
            <a:r>
              <a:t>A large mass of zero COVID-19 deaths</a:t>
            </a:r>
          </a:p>
          <a:p>
            <a:pPr lvl="1" marL="1270000" indent="-635000">
              <a:spcBef>
                <a:spcPts val="2000"/>
              </a:spcBef>
              <a:buSzPct val="120000"/>
              <a:buChar char="-"/>
              <a:defRPr sz="4200"/>
            </a:pPr>
            <a:r>
              <a:t>In early pandemic (e.g., Q1 and Q2)</a:t>
            </a:r>
          </a:p>
          <a:p>
            <a:pPr lvl="1" marL="1270000" indent="-635000">
              <a:spcBef>
                <a:spcPts val="2000"/>
              </a:spcBef>
              <a:buSzPct val="120000"/>
              <a:buChar char="-"/>
              <a:defRPr sz="4200"/>
            </a:pPr>
            <a:r>
              <a:t>Among younger age groups</a:t>
            </a:r>
          </a:p>
        </p:txBody>
      </p:sp>
      <p:sp>
        <p:nvSpPr>
          <p:cNvPr id="159" name="Note: Number of COVID-19 deaths was top-coded at 20. All death counts ≥ 20 were collapsed into “20+”"/>
          <p:cNvSpPr txBox="1"/>
          <p:nvPr/>
        </p:nvSpPr>
        <p:spPr>
          <a:xfrm>
            <a:off x="827461" y="8848830"/>
            <a:ext cx="14643885" cy="543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2600">
                <a:latin typeface="+mj-lt"/>
                <a:ea typeface="+mj-ea"/>
                <a:cs typeface="+mj-cs"/>
                <a:sym typeface="Bangla Sangam MN"/>
              </a:defRPr>
            </a:lvl1pPr>
          </a:lstStyle>
          <a:p>
            <a:pPr/>
            <a:r>
              <a:t>Note: Number of COVID-19 deaths was top-coded at 20. All death counts ≥ 20 were collapsed into “20+”</a:t>
            </a:r>
          </a:p>
        </p:txBody>
      </p:sp>
      <p:sp>
        <p:nvSpPr>
          <p:cNvPr id="160" name="Oval"/>
          <p:cNvSpPr/>
          <p:nvPr/>
        </p:nvSpPr>
        <p:spPr>
          <a:xfrm>
            <a:off x="566570" y="2715909"/>
            <a:ext cx="912586" cy="5714928"/>
          </a:xfrm>
          <a:prstGeom prst="ellipse">
            <a:avLst/>
          </a:prstGeom>
          <a:ln w="63500">
            <a:solidFill>
              <a:srgbClr val="0096FF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1" name="Oval"/>
          <p:cNvSpPr/>
          <p:nvPr/>
        </p:nvSpPr>
        <p:spPr>
          <a:xfrm>
            <a:off x="6366287" y="2717950"/>
            <a:ext cx="912585" cy="5714928"/>
          </a:xfrm>
          <a:prstGeom prst="ellipse">
            <a:avLst/>
          </a:prstGeom>
          <a:ln w="63500">
            <a:solidFill>
              <a:srgbClr val="0096FF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2" name="Oval"/>
          <p:cNvSpPr/>
          <p:nvPr/>
        </p:nvSpPr>
        <p:spPr>
          <a:xfrm>
            <a:off x="12178704" y="2717950"/>
            <a:ext cx="912585" cy="5714928"/>
          </a:xfrm>
          <a:prstGeom prst="ellipse">
            <a:avLst/>
          </a:prstGeom>
          <a:ln w="63500">
            <a:solidFill>
              <a:srgbClr val="0096FF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3" name="Oval"/>
          <p:cNvSpPr/>
          <p:nvPr/>
        </p:nvSpPr>
        <p:spPr>
          <a:xfrm>
            <a:off x="17883616" y="2715909"/>
            <a:ext cx="912586" cy="5714928"/>
          </a:xfrm>
          <a:prstGeom prst="ellipse">
            <a:avLst/>
          </a:prstGeom>
          <a:ln w="63500">
            <a:solidFill>
              <a:srgbClr val="0096FF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Distribution of COVID-19 deaths"/>
          <p:cNvSpPr txBox="1"/>
          <p:nvPr>
            <p:ph type="title"/>
          </p:nvPr>
        </p:nvSpPr>
        <p:spPr>
          <a:xfrm>
            <a:off x="797732" y="355600"/>
            <a:ext cx="22788536" cy="1942316"/>
          </a:xfrm>
          <a:prstGeom prst="rect">
            <a:avLst/>
          </a:prstGeom>
        </p:spPr>
        <p:txBody>
          <a:bodyPr/>
          <a:lstStyle/>
          <a:p>
            <a:pPr/>
            <a:r>
              <a:t>Distribution of COVID-19 deaths</a:t>
            </a:r>
          </a:p>
        </p:txBody>
      </p:sp>
      <p:sp>
        <p:nvSpPr>
          <p:cNvPr id="166" name="A large mass of zero COVID-19 deaths among counties…"/>
          <p:cNvSpPr txBox="1"/>
          <p:nvPr>
            <p:ph type="body" sz="half" idx="1"/>
          </p:nvPr>
        </p:nvSpPr>
        <p:spPr>
          <a:xfrm>
            <a:off x="614193" y="9778259"/>
            <a:ext cx="23155614" cy="3663907"/>
          </a:xfrm>
          <a:prstGeom prst="rect">
            <a:avLst/>
          </a:prstGeom>
        </p:spPr>
        <p:txBody>
          <a:bodyPr anchor="t"/>
          <a:lstStyle/>
          <a:p>
            <a:pPr marL="635000" indent="-635000">
              <a:spcBef>
                <a:spcPts val="2000"/>
              </a:spcBef>
              <a:buSzPct val="120000"/>
            </a:pPr>
            <a:r>
              <a:t>A large mass of zero COVID-19 deaths among counties</a:t>
            </a:r>
          </a:p>
          <a:p>
            <a:pPr marL="635000" indent="-635000">
              <a:spcBef>
                <a:spcPts val="2000"/>
              </a:spcBef>
              <a:buSzPct val="120000"/>
            </a:pPr>
            <a:r>
              <a:t>Positive death counts follow a right-skewed distribution </a:t>
            </a:r>
          </a:p>
          <a:p>
            <a:pPr lvl="1" marL="1270000" indent="-635000">
              <a:spcBef>
                <a:spcPts val="2400"/>
              </a:spcBef>
              <a:buSzPct val="120000"/>
              <a:buChar char="-"/>
              <a:defRPr sz="4000"/>
            </a:pPr>
            <a:r>
              <a:t>The largest value is 1,505 COVID-19 deaths among the population aged 75-84 in Queens County, NY in quarter 2</a:t>
            </a:r>
          </a:p>
        </p:txBody>
      </p:sp>
      <p:sp>
        <p:nvSpPr>
          <p:cNvPr id="167" name="Note: Number of COVID-19 deaths was top-coded at 20. All death counts ≥ 20 were collapsed into “20+”"/>
          <p:cNvSpPr txBox="1"/>
          <p:nvPr/>
        </p:nvSpPr>
        <p:spPr>
          <a:xfrm>
            <a:off x="827461" y="8848830"/>
            <a:ext cx="14643885" cy="543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2600">
                <a:latin typeface="+mj-lt"/>
                <a:ea typeface="+mj-ea"/>
                <a:cs typeface="+mj-cs"/>
                <a:sym typeface="Bangla Sangam MN"/>
              </a:defRPr>
            </a:lvl1pPr>
          </a:lstStyle>
          <a:p>
            <a:pPr/>
            <a:r>
              <a:t>Note: Number of COVID-19 deaths was top-coded at 20. All death counts ≥ 20 were collapsed into “20+”</a:t>
            </a:r>
          </a:p>
        </p:txBody>
      </p:sp>
      <p:pic>
        <p:nvPicPr>
          <p:cNvPr id="168" name="dist_covid19deaths_quarter_age (pos only).png" descr="dist_covid19deaths_quarter_age (pos only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006600"/>
            <a:ext cx="24384001" cy="6773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14132" y="2464074"/>
            <a:ext cx="2441161" cy="1016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Distribution of COVID-19 deaths"/>
          <p:cNvSpPr txBox="1"/>
          <p:nvPr>
            <p:ph type="title"/>
          </p:nvPr>
        </p:nvSpPr>
        <p:spPr>
          <a:xfrm>
            <a:off x="797732" y="355600"/>
            <a:ext cx="22788536" cy="1942316"/>
          </a:xfrm>
          <a:prstGeom prst="rect">
            <a:avLst/>
          </a:prstGeom>
        </p:spPr>
        <p:txBody>
          <a:bodyPr/>
          <a:lstStyle/>
          <a:p>
            <a:pPr/>
            <a:r>
              <a:t>Distribution of COVID-19 deaths</a:t>
            </a:r>
          </a:p>
        </p:txBody>
      </p:sp>
      <p:sp>
        <p:nvSpPr>
          <p:cNvPr id="173" name="The suppressed COVID-19 death counts have to follow some hypothetical distribution…"/>
          <p:cNvSpPr txBox="1"/>
          <p:nvPr>
            <p:ph type="body" sz="half" idx="1"/>
          </p:nvPr>
        </p:nvSpPr>
        <p:spPr>
          <a:xfrm>
            <a:off x="12432701" y="2596744"/>
            <a:ext cx="11287182" cy="10300512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2000"/>
              </a:spcBef>
              <a:buSzTx/>
              <a:buNone/>
            </a:pPr>
            <a:r>
              <a:t>The suppressed COVID-19 death counts have to follow some hypothetical distribution </a:t>
            </a:r>
          </a:p>
          <a:p>
            <a:pPr lvl="1" marL="1270000" indent="-635000">
              <a:spcBef>
                <a:spcPts val="1800"/>
              </a:spcBef>
              <a:buSzPct val="120000"/>
            </a:pPr>
            <a:r>
              <a:t>Have a large mass of zero</a:t>
            </a:r>
          </a:p>
          <a:p>
            <a:pPr lvl="1" marL="1270000" indent="-635000">
              <a:spcBef>
                <a:spcPts val="1800"/>
              </a:spcBef>
              <a:buSzPct val="120000"/>
            </a:pPr>
            <a:r>
              <a:t>Right-skewed distribution</a:t>
            </a:r>
          </a:p>
          <a:p>
            <a:pPr lvl="1" marL="1270000" indent="-635000">
              <a:spcBef>
                <a:spcPts val="1800"/>
              </a:spcBef>
              <a:buSzPct val="120000"/>
            </a:pPr>
            <a:r>
              <a:t>Other determinants</a:t>
            </a:r>
          </a:p>
          <a:p>
            <a:pPr lvl="2" marL="1905000" indent="-635000">
              <a:spcBef>
                <a:spcPts val="1200"/>
              </a:spcBef>
              <a:buSzPct val="120000"/>
              <a:buChar char="-"/>
              <a:defRPr sz="4400"/>
            </a:pPr>
            <a:r>
              <a:t>Temporal trend</a:t>
            </a:r>
          </a:p>
          <a:p>
            <a:pPr lvl="2" marL="1905000" indent="-635000">
              <a:spcBef>
                <a:spcPts val="1200"/>
              </a:spcBef>
              <a:buSzPct val="120000"/>
              <a:buChar char="-"/>
              <a:defRPr sz="4400"/>
            </a:pPr>
            <a:r>
              <a:t>Age group</a:t>
            </a:r>
          </a:p>
          <a:p>
            <a:pPr lvl="2" marL="1905000" indent="-635000">
              <a:spcBef>
                <a:spcPts val="1200"/>
              </a:spcBef>
              <a:buSzPct val="120000"/>
              <a:buChar char="-"/>
              <a:defRPr sz="4400"/>
            </a:pPr>
            <a:r>
              <a:t>Type of county (urban/rural)</a:t>
            </a:r>
          </a:p>
          <a:p>
            <a:pPr lvl="2" marL="1905000" indent="-635000">
              <a:spcBef>
                <a:spcPts val="1200"/>
              </a:spcBef>
              <a:buSzPct val="120000"/>
              <a:buChar char="-"/>
              <a:defRPr sz="4400"/>
            </a:pPr>
            <a:r>
              <a:t>Population size</a:t>
            </a:r>
          </a:p>
          <a:p>
            <a:pPr lvl="2" marL="1905000" indent="-635000">
              <a:spcBef>
                <a:spcPts val="1200"/>
              </a:spcBef>
              <a:buSzPct val="120000"/>
              <a:buChar char="-"/>
              <a:defRPr sz="4400"/>
            </a:pPr>
            <a:r>
              <a:t>State trend</a:t>
            </a:r>
          </a:p>
        </p:txBody>
      </p:sp>
      <p:grpSp>
        <p:nvGrpSpPr>
          <p:cNvPr id="186" name="Group"/>
          <p:cNvGrpSpPr/>
          <p:nvPr/>
        </p:nvGrpSpPr>
        <p:grpSpPr>
          <a:xfrm>
            <a:off x="321182" y="3150542"/>
            <a:ext cx="11772211" cy="9192916"/>
            <a:chOff x="0" y="0"/>
            <a:chExt cx="11772210" cy="9192915"/>
          </a:xfrm>
        </p:grpSpPr>
        <p:sp>
          <p:nvSpPr>
            <p:cNvPr id="174" name="Note: Number of COVID-19 deaths was top-coded at 20. All death counts ≥ 20 were collapsed into “20+”"/>
            <p:cNvSpPr txBox="1"/>
            <p:nvPr/>
          </p:nvSpPr>
          <p:spPr>
            <a:xfrm>
              <a:off x="819267" y="8139888"/>
              <a:ext cx="10850451" cy="10530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0" sz="2600">
                  <a:latin typeface="+mj-lt"/>
                  <a:ea typeface="+mj-ea"/>
                  <a:cs typeface="+mj-cs"/>
                  <a:sym typeface="Bangla Sangam MN"/>
                </a:defRPr>
              </a:lvl1pPr>
            </a:lstStyle>
            <a:p>
              <a:pPr/>
              <a:r>
                <a:t>Note: Number of COVID-19 deaths was top-coded at 20. All death counts ≥ 20 were collapsed into “20+”</a:t>
              </a:r>
            </a:p>
          </p:txBody>
        </p:sp>
        <p:pic>
          <p:nvPicPr>
            <p:cNvPr id="175" name="dist_covid19deaths_quarter_age (pos only).png" descr="dist_covid19deaths_quarter_age (pos only)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74817" t="51706" r="1614" b="4733"/>
            <a:stretch>
              <a:fillRect/>
            </a:stretch>
          </p:blipFill>
          <p:spPr>
            <a:xfrm>
              <a:off x="716719" y="1388024"/>
              <a:ext cx="11055492" cy="56761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6" name="Distribution of county-level COVID-19 deaths  (positive only): Age 75-84; Quarter 4"/>
            <p:cNvSpPr txBox="1"/>
            <p:nvPr/>
          </p:nvSpPr>
          <p:spPr>
            <a:xfrm>
              <a:off x="1496071" y="0"/>
              <a:ext cx="9496843" cy="134122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+mj-lt"/>
                  <a:ea typeface="+mj-ea"/>
                  <a:cs typeface="+mj-cs"/>
                  <a:sym typeface="Bangla Sangam MN"/>
                </a:defRPr>
              </a:lvl1pPr>
            </a:lstStyle>
            <a:p>
              <a:pPr/>
              <a:r>
                <a:t>Distribution of county-level COVID-19 deaths  (positive only): Age 75-84; Quarter 4</a:t>
              </a:r>
            </a:p>
          </p:txBody>
        </p:sp>
        <p:sp>
          <p:nvSpPr>
            <p:cNvPr id="177" name="Number of COVID-19 Deaths"/>
            <p:cNvSpPr txBox="1"/>
            <p:nvPr/>
          </p:nvSpPr>
          <p:spPr>
            <a:xfrm>
              <a:off x="3238965" y="6954204"/>
              <a:ext cx="6011055" cy="6343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200">
                  <a:latin typeface="+mj-lt"/>
                  <a:ea typeface="+mj-ea"/>
                  <a:cs typeface="+mj-cs"/>
                  <a:sym typeface="Bangla Sangam MN"/>
                </a:defRPr>
              </a:lvl1pPr>
            </a:lstStyle>
            <a:p>
              <a:pPr/>
              <a:r>
                <a:t>Number of COVID-19 Deaths</a:t>
              </a:r>
            </a:p>
          </p:txBody>
        </p:sp>
        <p:sp>
          <p:nvSpPr>
            <p:cNvPr id="178" name="Proportion of Counties"/>
            <p:cNvSpPr txBox="1"/>
            <p:nvPr/>
          </p:nvSpPr>
          <p:spPr>
            <a:xfrm rot="16200000">
              <a:off x="-2870163" y="3559552"/>
              <a:ext cx="6374717" cy="63439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200">
                  <a:latin typeface="+mj-lt"/>
                  <a:ea typeface="+mj-ea"/>
                  <a:cs typeface="+mj-cs"/>
                  <a:sym typeface="Bangla Sangam MN"/>
                </a:defRPr>
              </a:lvl1pPr>
            </a:lstStyle>
            <a:p>
              <a:pPr/>
              <a:r>
                <a:t>Proportion of Counties</a:t>
              </a:r>
            </a:p>
          </p:txBody>
        </p:sp>
        <p:sp>
          <p:nvSpPr>
            <p:cNvPr id="179" name="Line"/>
            <p:cNvSpPr/>
            <p:nvPr/>
          </p:nvSpPr>
          <p:spPr>
            <a:xfrm rot="5352">
              <a:off x="1122226" y="1567892"/>
              <a:ext cx="10516710" cy="4330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4" fill="norm" stroke="1" extrusionOk="0">
                  <a:moveTo>
                    <a:pt x="0" y="0"/>
                  </a:moveTo>
                  <a:cubicBezTo>
                    <a:pt x="138" y="3758"/>
                    <a:pt x="744" y="7324"/>
                    <a:pt x="1739" y="10224"/>
                  </a:cubicBezTo>
                  <a:cubicBezTo>
                    <a:pt x="3597" y="15639"/>
                    <a:pt x="6455" y="18007"/>
                    <a:pt x="9307" y="19354"/>
                  </a:cubicBezTo>
                  <a:cubicBezTo>
                    <a:pt x="11448" y="20365"/>
                    <a:pt x="13618" y="20877"/>
                    <a:pt x="15789" y="21193"/>
                  </a:cubicBezTo>
                  <a:cubicBezTo>
                    <a:pt x="17721" y="21474"/>
                    <a:pt x="19659" y="21600"/>
                    <a:pt x="21600" y="21570"/>
                  </a:cubicBezTo>
                </a:path>
              </a:pathLst>
            </a:custGeom>
            <a:noFill/>
            <a:ln w="76200" cap="flat">
              <a:solidFill>
                <a:srgbClr val="9411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80" name="?"/>
            <p:cNvSpPr txBox="1"/>
            <p:nvPr/>
          </p:nvSpPr>
          <p:spPr>
            <a:xfrm rot="20880000">
              <a:off x="3145830" y="2557353"/>
              <a:ext cx="733192" cy="18490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9000">
                  <a:solidFill>
                    <a:srgbClr val="FF552A"/>
                  </a:solidFill>
                  <a:latin typeface="Chalkboard SE Bold"/>
                  <a:ea typeface="Chalkboard SE Bold"/>
                  <a:cs typeface="Chalkboard SE Bold"/>
                  <a:sym typeface="Chalkboard SE Bold"/>
                </a:defRPr>
              </a:lvl1pPr>
            </a:lstStyle>
            <a:p>
              <a:pPr/>
              <a:r>
                <a:t>?</a:t>
              </a:r>
            </a:p>
          </p:txBody>
        </p:sp>
        <p:sp>
          <p:nvSpPr>
            <p:cNvPr id="181" name="Line"/>
            <p:cNvSpPr/>
            <p:nvPr/>
          </p:nvSpPr>
          <p:spPr>
            <a:xfrm rot="5352">
              <a:off x="908577" y="4312942"/>
              <a:ext cx="10702280" cy="1613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44" fill="norm" stroke="1" extrusionOk="0">
                  <a:moveTo>
                    <a:pt x="0" y="3320"/>
                  </a:moveTo>
                  <a:cubicBezTo>
                    <a:pt x="130" y="2141"/>
                    <a:pt x="310" y="1222"/>
                    <a:pt x="519" y="672"/>
                  </a:cubicBezTo>
                  <a:cubicBezTo>
                    <a:pt x="856" y="-214"/>
                    <a:pt x="1226" y="-75"/>
                    <a:pt x="1586" y="247"/>
                  </a:cubicBezTo>
                  <a:cubicBezTo>
                    <a:pt x="3151" y="1645"/>
                    <a:pt x="4600" y="6184"/>
                    <a:pt x="6090" y="9477"/>
                  </a:cubicBezTo>
                  <a:cubicBezTo>
                    <a:pt x="7293" y="12135"/>
                    <a:pt x="8534" y="13959"/>
                    <a:pt x="9785" y="15446"/>
                  </a:cubicBezTo>
                  <a:cubicBezTo>
                    <a:pt x="13678" y="20072"/>
                    <a:pt x="17644" y="21386"/>
                    <a:pt x="21600" y="20471"/>
                  </a:cubicBezTo>
                </a:path>
              </a:pathLst>
            </a:custGeom>
            <a:noFill/>
            <a:ln w="76200" cap="flat">
              <a:solidFill>
                <a:srgbClr val="FF2F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82" name="Line"/>
            <p:cNvSpPr/>
            <p:nvPr/>
          </p:nvSpPr>
          <p:spPr>
            <a:xfrm rot="5352">
              <a:off x="875519" y="5020843"/>
              <a:ext cx="10728325" cy="955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58" fill="norm" stroke="1" extrusionOk="0">
                  <a:moveTo>
                    <a:pt x="0" y="0"/>
                  </a:moveTo>
                  <a:lnTo>
                    <a:pt x="9766" y="1983"/>
                  </a:lnTo>
                  <a:lnTo>
                    <a:pt x="9744" y="11460"/>
                  </a:lnTo>
                  <a:cubicBezTo>
                    <a:pt x="10719" y="13509"/>
                    <a:pt x="11701" y="15214"/>
                    <a:pt x="12687" y="16573"/>
                  </a:cubicBezTo>
                  <a:cubicBezTo>
                    <a:pt x="15642" y="20646"/>
                    <a:pt x="18627" y="21600"/>
                    <a:pt x="21600" y="19420"/>
                  </a:cubicBezTo>
                </a:path>
              </a:pathLst>
            </a:custGeom>
            <a:noFill/>
            <a:ln w="76200" cap="flat">
              <a:solidFill>
                <a:schemeClr val="accent4">
                  <a:hueOff val="-1081314"/>
                  <a:satOff val="4338"/>
                  <a:lumOff val="-8931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83" name="1"/>
            <p:cNvSpPr/>
            <p:nvPr/>
          </p:nvSpPr>
          <p:spPr>
            <a:xfrm>
              <a:off x="1513896" y="5094289"/>
              <a:ext cx="568216" cy="586665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24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84" name="2"/>
            <p:cNvSpPr/>
            <p:nvPr/>
          </p:nvSpPr>
          <p:spPr>
            <a:xfrm>
              <a:off x="921803" y="3583416"/>
              <a:ext cx="568216" cy="586665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85" name="3"/>
            <p:cNvSpPr/>
            <p:nvPr/>
          </p:nvSpPr>
          <p:spPr>
            <a:xfrm>
              <a:off x="1513896" y="2501337"/>
              <a:ext cx="568216" cy="586665"/>
            </a:xfrm>
            <a:prstGeom prst="ellipse">
              <a:avLst/>
            </a:prstGeom>
            <a:solidFill>
              <a:srgbClr val="941100">
                <a:alpha val="7966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3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Methods"/>
          <p:cNvSpPr txBox="1"/>
          <p:nvPr>
            <p:ph type="title"/>
          </p:nvPr>
        </p:nvSpPr>
        <p:spPr>
          <a:xfrm>
            <a:off x="797732" y="355600"/>
            <a:ext cx="22788536" cy="1942316"/>
          </a:xfrm>
          <a:prstGeom prst="rect">
            <a:avLst/>
          </a:prstGeom>
        </p:spPr>
        <p:txBody>
          <a:bodyPr/>
          <a:lstStyle/>
          <a:p>
            <a:pPr/>
            <a:r>
              <a:t>Methods</a:t>
            </a:r>
          </a:p>
        </p:txBody>
      </p:sp>
      <p:sp>
        <p:nvSpPr>
          <p:cNvPr id="189" name="Population:…"/>
          <p:cNvSpPr txBox="1"/>
          <p:nvPr>
            <p:ph type="body" idx="1"/>
          </p:nvPr>
        </p:nvSpPr>
        <p:spPr>
          <a:xfrm>
            <a:off x="800100" y="2555857"/>
            <a:ext cx="22783800" cy="10876249"/>
          </a:xfrm>
          <a:prstGeom prst="rect">
            <a:avLst/>
          </a:prstGeom>
        </p:spPr>
        <p:txBody>
          <a:bodyPr anchor="t"/>
          <a:lstStyle/>
          <a:p>
            <a:pPr marL="635000" indent="-635000">
              <a:spcBef>
                <a:spcPts val="2400"/>
              </a:spcBef>
              <a:buSzPct val="120000"/>
            </a:pPr>
            <a:r>
              <a:t>Population: </a:t>
            </a:r>
          </a:p>
          <a:p>
            <a:pPr lvl="1" marL="1270000" indent="-635000">
              <a:spcBef>
                <a:spcPts val="2000"/>
              </a:spcBef>
              <a:buSzPct val="120000"/>
              <a:buChar char="-"/>
              <a:defRPr sz="4000"/>
            </a:pPr>
            <a:r>
              <a:t>3,138 counties (removed 2 counties due to no population estimates)</a:t>
            </a:r>
          </a:p>
          <a:p>
            <a:pPr marL="635000" indent="-635000">
              <a:spcBef>
                <a:spcPts val="3000"/>
              </a:spcBef>
              <a:buSzPct val="120000"/>
            </a:pPr>
            <a:r>
              <a:t>Data: </a:t>
            </a:r>
          </a:p>
          <a:p>
            <a:pPr lvl="1" marL="1270000" indent="-635000">
              <a:spcBef>
                <a:spcPts val="2000"/>
              </a:spcBef>
              <a:buSzPct val="120000"/>
              <a:buChar char="-"/>
              <a:defRPr sz="4000"/>
            </a:pPr>
            <a:r>
              <a:t>COVID-19 Deaths: AH Provisional COVID-19 Deaths by Quarter, County and Age for 2020</a:t>
            </a:r>
          </a:p>
          <a:p>
            <a:pPr lvl="1" marL="1270000" indent="-635000">
              <a:spcBef>
                <a:spcPts val="2000"/>
              </a:spcBef>
              <a:buSzPct val="120000"/>
              <a:buChar char="-"/>
              <a:defRPr sz="4000"/>
            </a:pPr>
            <a:r>
              <a:t>Population estimates by age group: American Community Survey 5-Year Estimates</a:t>
            </a:r>
          </a:p>
          <a:p>
            <a:pPr marL="635000" indent="-635000">
              <a:spcBef>
                <a:spcPts val="3000"/>
              </a:spcBef>
              <a:buSzPct val="120000"/>
            </a:pPr>
            <a:r>
              <a:t>Methods: Bayesian multilevel gamma hurdle model</a:t>
            </a:r>
          </a:p>
          <a:p>
            <a:pPr lvl="1" marL="1815041" indent="-926041">
              <a:spcBef>
                <a:spcPts val="2000"/>
              </a:spcBef>
              <a:buSzPct val="100000"/>
              <a:buAutoNum type="arabicPeriod" startAt="1"/>
              <a:defRPr sz="4000"/>
            </a:pPr>
            <a:r>
              <a:t>Estimate the probability of having 0 deaths and positive deaths</a:t>
            </a:r>
          </a:p>
          <a:p>
            <a:pPr lvl="1" marL="1815041" indent="-926041">
              <a:spcBef>
                <a:spcPts val="2000"/>
              </a:spcBef>
              <a:buSzPct val="100000"/>
              <a:buAutoNum type="arabicPeriod" startAt="1"/>
              <a:defRPr sz="4000"/>
            </a:pPr>
            <a:r>
              <a:t>Estimate the positive deaths with a right-skewed distribution</a:t>
            </a:r>
          </a:p>
          <a:p>
            <a:pPr lvl="1" marL="1815041" indent="-926041">
              <a:spcBef>
                <a:spcPts val="2000"/>
              </a:spcBef>
              <a:buSzPct val="100000"/>
              <a:buAutoNum type="arabicPeriod" startAt="1"/>
              <a:defRPr sz="4000"/>
            </a:pPr>
            <a:r>
              <a:t>3 levels: time trend, county level, and state level</a:t>
            </a:r>
          </a:p>
          <a:p>
            <a:pPr lvl="1" marL="1815041" indent="-926041">
              <a:spcBef>
                <a:spcPts val="2000"/>
              </a:spcBef>
              <a:buSzPct val="100000"/>
              <a:buAutoNum type="arabicPeriod" startAt="1"/>
              <a:defRPr sz="4000"/>
            </a:pPr>
            <a:r>
              <a:t>Factors included: quarters, age groups, type of county, population size</a:t>
            </a:r>
          </a:p>
          <a:p>
            <a:pPr lvl="1" marL="1815041" indent="-926041">
              <a:spcBef>
                <a:spcPts val="2000"/>
              </a:spcBef>
              <a:buSzPct val="100000"/>
              <a:buAutoNum type="arabicPeriod" startAt="1"/>
              <a:defRPr sz="4000"/>
            </a:pPr>
            <a:r>
              <a:t>Detailed model specification in the </a:t>
            </a:r>
            <a:r>
              <a:rPr u="sng">
                <a:hlinkClick r:id="rId2" invalidUrl="" action="ppaction://hlinksldjump" tgtFrame="" tooltip="" history="1" highlightClick="0" endSnd="0"/>
              </a:rPr>
              <a:t>appendix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Why Bayesian method?"/>
          <p:cNvSpPr txBox="1"/>
          <p:nvPr>
            <p:ph type="title"/>
          </p:nvPr>
        </p:nvSpPr>
        <p:spPr>
          <a:xfrm>
            <a:off x="797732" y="355600"/>
            <a:ext cx="22788536" cy="1942316"/>
          </a:xfrm>
          <a:prstGeom prst="rect">
            <a:avLst/>
          </a:prstGeom>
        </p:spPr>
        <p:txBody>
          <a:bodyPr/>
          <a:lstStyle/>
          <a:p>
            <a:pPr/>
            <a:r>
              <a:t>Why Bayesian method?</a:t>
            </a:r>
          </a:p>
        </p:txBody>
      </p:sp>
      <p:sp>
        <p:nvSpPr>
          <p:cNvPr id="192" name="If we can reconstruct the posterior distribution, we can get the credible values for the suppressed data by sampling from the posterior distribution."/>
          <p:cNvSpPr txBox="1"/>
          <p:nvPr>
            <p:ph type="body" sz="quarter" idx="1"/>
          </p:nvPr>
        </p:nvSpPr>
        <p:spPr>
          <a:xfrm>
            <a:off x="800100" y="10137095"/>
            <a:ext cx="22783800" cy="200812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2400"/>
              </a:spcBef>
              <a:buSzTx/>
              <a:buNone/>
            </a:lvl1pPr>
          </a:lstStyle>
          <a:p>
            <a:pPr/>
            <a:r>
              <a:t>If we can reconstruct the posterior distribution, we can get the credible values for the suppressed data by sampling from the posterior distribution. </a:t>
            </a:r>
          </a:p>
        </p:txBody>
      </p:sp>
      <p:sp>
        <p:nvSpPr>
          <p:cNvPr id="193" name="Prior"/>
          <p:cNvSpPr/>
          <p:nvPr/>
        </p:nvSpPr>
        <p:spPr>
          <a:xfrm>
            <a:off x="3447771" y="3745180"/>
            <a:ext cx="2556660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Bangla Sangam MN"/>
              </a:defRPr>
            </a:lvl1pPr>
          </a:lstStyle>
          <a:p>
            <a:pPr/>
            <a:r>
              <a:t>Prior</a:t>
            </a:r>
          </a:p>
        </p:txBody>
      </p:sp>
      <p:sp>
        <p:nvSpPr>
          <p:cNvPr id="194" name="Likelihood"/>
          <p:cNvSpPr/>
          <p:nvPr/>
        </p:nvSpPr>
        <p:spPr>
          <a:xfrm>
            <a:off x="3447771" y="6800352"/>
            <a:ext cx="2556660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Bangla Sangam MN"/>
              </a:defRPr>
            </a:lvl1pPr>
          </a:lstStyle>
          <a:p>
            <a:pPr/>
            <a:r>
              <a:t>Likelihood</a:t>
            </a:r>
          </a:p>
        </p:txBody>
      </p:sp>
      <p:sp>
        <p:nvSpPr>
          <p:cNvPr id="195" name="Equation"/>
          <p:cNvSpPr txBox="1"/>
          <p:nvPr/>
        </p:nvSpPr>
        <p:spPr>
          <a:xfrm>
            <a:off x="4320507" y="5276847"/>
            <a:ext cx="811188" cy="40176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3700"/>
          </a:p>
        </p:txBody>
      </p:sp>
      <p:sp>
        <p:nvSpPr>
          <p:cNvPr id="196" name="Equation"/>
          <p:cNvSpPr txBox="1"/>
          <p:nvPr/>
        </p:nvSpPr>
        <p:spPr>
          <a:xfrm>
            <a:off x="4045499" y="8358416"/>
            <a:ext cx="1361204" cy="44655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3700"/>
          </a:p>
        </p:txBody>
      </p:sp>
      <p:sp>
        <p:nvSpPr>
          <p:cNvPr id="197" name="Equation"/>
          <p:cNvSpPr txBox="1"/>
          <p:nvPr/>
        </p:nvSpPr>
        <p:spPr>
          <a:xfrm>
            <a:off x="12140942" y="6728896"/>
            <a:ext cx="1397118" cy="41304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m:rPr>
                      <m:sty m:val="b"/>
                    </m:rP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3700"/>
          </a:p>
        </p:txBody>
      </p:sp>
      <p:sp>
        <p:nvSpPr>
          <p:cNvPr id="198" name="Line"/>
          <p:cNvSpPr/>
          <p:nvPr/>
        </p:nvSpPr>
        <p:spPr>
          <a:xfrm>
            <a:off x="16077584" y="7802660"/>
            <a:ext cx="7393173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9" name="Line"/>
          <p:cNvSpPr/>
          <p:nvPr/>
        </p:nvSpPr>
        <p:spPr>
          <a:xfrm flipV="1">
            <a:off x="16082640" y="3466434"/>
            <a:ext cx="1" cy="4360074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0" name="Line"/>
          <p:cNvSpPr/>
          <p:nvPr/>
        </p:nvSpPr>
        <p:spPr>
          <a:xfrm>
            <a:off x="16109872" y="4002750"/>
            <a:ext cx="152972" cy="37861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0815" y="21600"/>
                </a:lnTo>
              </a:path>
            </a:pathLst>
          </a:custGeom>
          <a:ln w="63500">
            <a:solidFill>
              <a:srgbClr val="79797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"/>
              </a:lnSpc>
            </a:pPr>
          </a:p>
        </p:txBody>
      </p:sp>
      <p:sp>
        <p:nvSpPr>
          <p:cNvPr id="201" name="Line"/>
          <p:cNvSpPr/>
          <p:nvPr/>
        </p:nvSpPr>
        <p:spPr>
          <a:xfrm>
            <a:off x="16269354" y="5565093"/>
            <a:ext cx="7244405" cy="20660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76" fill="norm" stroke="1" extrusionOk="0">
                <a:moveTo>
                  <a:pt x="0" y="2130"/>
                </a:moveTo>
                <a:cubicBezTo>
                  <a:pt x="606" y="598"/>
                  <a:pt x="1349" y="-146"/>
                  <a:pt x="2097" y="24"/>
                </a:cubicBezTo>
                <a:cubicBezTo>
                  <a:pt x="3564" y="357"/>
                  <a:pt x="4722" y="3927"/>
                  <a:pt x="5887" y="7039"/>
                </a:cubicBezTo>
                <a:cubicBezTo>
                  <a:pt x="7067" y="10193"/>
                  <a:pt x="8335" y="12950"/>
                  <a:pt x="9701" y="15025"/>
                </a:cubicBezTo>
                <a:cubicBezTo>
                  <a:pt x="11567" y="17859"/>
                  <a:pt x="13570" y="19360"/>
                  <a:pt x="15591" y="20259"/>
                </a:cubicBezTo>
                <a:cubicBezTo>
                  <a:pt x="17583" y="21146"/>
                  <a:pt x="19593" y="21454"/>
                  <a:pt x="21600" y="21179"/>
                </a:cubicBezTo>
              </a:path>
            </a:pathLst>
          </a:custGeom>
          <a:ln w="635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2" name="Line"/>
          <p:cNvSpPr/>
          <p:nvPr/>
        </p:nvSpPr>
        <p:spPr>
          <a:xfrm flipV="1">
            <a:off x="16816853" y="5605572"/>
            <a:ext cx="1" cy="2160529"/>
          </a:xfrm>
          <a:prstGeom prst="line">
            <a:avLst/>
          </a:prstGeom>
          <a:ln w="127000">
            <a:solidFill>
              <a:srgbClr val="0096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3" name="Line"/>
          <p:cNvSpPr/>
          <p:nvPr/>
        </p:nvSpPr>
        <p:spPr>
          <a:xfrm flipV="1">
            <a:off x="17036593" y="5554048"/>
            <a:ext cx="1" cy="2224029"/>
          </a:xfrm>
          <a:prstGeom prst="line">
            <a:avLst/>
          </a:prstGeom>
          <a:ln w="127000">
            <a:solidFill>
              <a:srgbClr val="0096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4" name="Line"/>
          <p:cNvSpPr/>
          <p:nvPr/>
        </p:nvSpPr>
        <p:spPr>
          <a:xfrm flipV="1">
            <a:off x="17281733" y="5599222"/>
            <a:ext cx="1" cy="2173229"/>
          </a:xfrm>
          <a:prstGeom prst="line">
            <a:avLst/>
          </a:prstGeom>
          <a:ln w="127000">
            <a:solidFill>
              <a:srgbClr val="0096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5" name="Line"/>
          <p:cNvSpPr/>
          <p:nvPr/>
        </p:nvSpPr>
        <p:spPr>
          <a:xfrm flipV="1">
            <a:off x="17504741" y="5700822"/>
            <a:ext cx="1" cy="2071629"/>
          </a:xfrm>
          <a:prstGeom prst="line">
            <a:avLst/>
          </a:prstGeom>
          <a:ln w="127000">
            <a:solidFill>
              <a:srgbClr val="0096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6" name="Line"/>
          <p:cNvSpPr/>
          <p:nvPr/>
        </p:nvSpPr>
        <p:spPr>
          <a:xfrm flipV="1">
            <a:off x="17740448" y="5878622"/>
            <a:ext cx="1" cy="1893829"/>
          </a:xfrm>
          <a:prstGeom prst="line">
            <a:avLst/>
          </a:prstGeom>
          <a:ln w="127000">
            <a:solidFill>
              <a:srgbClr val="0096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7" name="Line"/>
          <p:cNvSpPr/>
          <p:nvPr/>
        </p:nvSpPr>
        <p:spPr>
          <a:xfrm flipV="1">
            <a:off x="17981748" y="6056422"/>
            <a:ext cx="1" cy="1716029"/>
          </a:xfrm>
          <a:prstGeom prst="line">
            <a:avLst/>
          </a:prstGeom>
          <a:ln w="127000">
            <a:solidFill>
              <a:srgbClr val="0096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8" name="Line"/>
          <p:cNvSpPr/>
          <p:nvPr/>
        </p:nvSpPr>
        <p:spPr>
          <a:xfrm flipV="1">
            <a:off x="18210348" y="6196122"/>
            <a:ext cx="1" cy="1576329"/>
          </a:xfrm>
          <a:prstGeom prst="line">
            <a:avLst/>
          </a:prstGeom>
          <a:ln w="127000">
            <a:solidFill>
              <a:srgbClr val="0096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9" name="Line"/>
          <p:cNvSpPr/>
          <p:nvPr/>
        </p:nvSpPr>
        <p:spPr>
          <a:xfrm flipV="1">
            <a:off x="16587495" y="5643672"/>
            <a:ext cx="1" cy="2135129"/>
          </a:xfrm>
          <a:prstGeom prst="line">
            <a:avLst/>
          </a:prstGeom>
          <a:ln w="127000">
            <a:solidFill>
              <a:srgbClr val="0096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0" name="Line"/>
          <p:cNvSpPr/>
          <p:nvPr/>
        </p:nvSpPr>
        <p:spPr>
          <a:xfrm flipV="1">
            <a:off x="16346195" y="5757972"/>
            <a:ext cx="1" cy="2008129"/>
          </a:xfrm>
          <a:prstGeom prst="line">
            <a:avLst/>
          </a:prstGeom>
          <a:ln w="127000">
            <a:solidFill>
              <a:srgbClr val="0096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1" name="1"/>
          <p:cNvSpPr txBox="1"/>
          <p:nvPr/>
        </p:nvSpPr>
        <p:spPr>
          <a:xfrm>
            <a:off x="16144999" y="7873257"/>
            <a:ext cx="326195" cy="520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12" name="9"/>
          <p:cNvSpPr txBox="1"/>
          <p:nvPr/>
        </p:nvSpPr>
        <p:spPr>
          <a:xfrm>
            <a:off x="18047251" y="7873257"/>
            <a:ext cx="326195" cy="520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9</a:t>
            </a:r>
          </a:p>
        </p:txBody>
      </p:sp>
      <p:pic>
        <p:nvPicPr>
          <p:cNvPr id="213" name="124-1246864_pick-recruitment-selection-select-man-hr-employee-comments.png" descr="124-1246864_pick-recruitment-selection-select-man-hr-employee-comments.png"/>
          <p:cNvPicPr>
            <a:picLocks noChangeAspect="1"/>
          </p:cNvPicPr>
          <p:nvPr/>
        </p:nvPicPr>
        <p:blipFill>
          <a:blip r:embed="rId4">
            <a:extLst/>
          </a:blip>
          <a:srcRect l="0" t="0" r="0" b="54057"/>
          <a:stretch>
            <a:fillRect/>
          </a:stretch>
        </p:blipFill>
        <p:spPr>
          <a:xfrm rot="2743495">
            <a:off x="17384796" y="4101169"/>
            <a:ext cx="3402374" cy="1872715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14" name="Connection Line"/>
          <p:cNvCxnSpPr>
            <a:stCxn id="193" idx="0"/>
            <a:endCxn id="217" idx="0"/>
          </p:cNvCxnSpPr>
          <p:nvPr/>
        </p:nvCxnSpPr>
        <p:spPr>
          <a:xfrm>
            <a:off x="4726100" y="4380180"/>
            <a:ext cx="3968652" cy="1436010"/>
          </a:xfrm>
          <a:prstGeom prst="straightConnector1">
            <a:avLst/>
          </a:prstGeom>
          <a:ln w="50800">
            <a:solidFill>
              <a:srgbClr val="5E5E5E"/>
            </a:solidFill>
            <a:miter lim="400000"/>
            <a:tailEnd type="triangle"/>
          </a:ln>
        </p:spPr>
      </p:cxnSp>
      <p:cxnSp>
        <p:nvCxnSpPr>
          <p:cNvPr id="215" name="Connection Line"/>
          <p:cNvCxnSpPr>
            <a:stCxn id="194" idx="0"/>
            <a:endCxn id="217" idx="0"/>
          </p:cNvCxnSpPr>
          <p:nvPr/>
        </p:nvCxnSpPr>
        <p:spPr>
          <a:xfrm flipV="1">
            <a:off x="4726100" y="5816189"/>
            <a:ext cx="3968652" cy="1619164"/>
          </a:xfrm>
          <a:prstGeom prst="straightConnector1">
            <a:avLst/>
          </a:prstGeom>
          <a:ln w="50800">
            <a:solidFill>
              <a:srgbClr val="5E5E5E"/>
            </a:solidFill>
            <a:miter lim="400000"/>
            <a:tailEnd type="triangle"/>
          </a:ln>
        </p:spPr>
      </p:cxnSp>
      <p:sp>
        <p:nvSpPr>
          <p:cNvPr id="216" name="Line"/>
          <p:cNvSpPr/>
          <p:nvPr/>
        </p:nvSpPr>
        <p:spPr>
          <a:xfrm>
            <a:off x="10194895" y="5813309"/>
            <a:ext cx="1361204" cy="1"/>
          </a:xfrm>
          <a:prstGeom prst="line">
            <a:avLst/>
          </a:prstGeom>
          <a:ln w="50800">
            <a:solidFill>
              <a:srgbClr val="5E5E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7" name="Algorithm:…"/>
          <p:cNvSpPr/>
          <p:nvPr/>
        </p:nvSpPr>
        <p:spPr>
          <a:xfrm>
            <a:off x="7066244" y="4312408"/>
            <a:ext cx="3257015" cy="3007563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Bangla Sangam MN"/>
              </a:defRPr>
            </a:pPr>
            <a:r>
              <a:t>Algorithm:</a:t>
            </a:r>
          </a:p>
          <a:p>
            <a:pPr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Bangla Sangam MN"/>
              </a:defRPr>
            </a:pPr>
            <a:r>
              <a:t>MCMC, </a:t>
            </a:r>
          </a:p>
          <a:p>
            <a:pPr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Bangla Sangam MN"/>
              </a:defRPr>
            </a:pPr>
            <a:r>
              <a:t>Random field, etc</a:t>
            </a:r>
          </a:p>
        </p:txBody>
      </p:sp>
      <p:sp>
        <p:nvSpPr>
          <p:cNvPr id="218" name="Line"/>
          <p:cNvSpPr/>
          <p:nvPr/>
        </p:nvSpPr>
        <p:spPr>
          <a:xfrm>
            <a:off x="14094758" y="5846484"/>
            <a:ext cx="5995719" cy="3669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15" h="21326" fill="norm" stroke="1" extrusionOk="0">
                <a:moveTo>
                  <a:pt x="0" y="0"/>
                </a:moveTo>
                <a:cubicBezTo>
                  <a:pt x="1451" y="2846"/>
                  <a:pt x="2784" y="5848"/>
                  <a:pt x="3992" y="8986"/>
                </a:cubicBezTo>
                <a:cubicBezTo>
                  <a:pt x="4649" y="10694"/>
                  <a:pt x="5268" y="12443"/>
                  <a:pt x="5995" y="14074"/>
                </a:cubicBezTo>
                <a:cubicBezTo>
                  <a:pt x="7073" y="16493"/>
                  <a:pt x="8388" y="18646"/>
                  <a:pt x="10036" y="19940"/>
                </a:cubicBezTo>
                <a:cubicBezTo>
                  <a:pt x="12147" y="21600"/>
                  <a:pt x="14532" y="21541"/>
                  <a:pt x="16579" y="20939"/>
                </a:cubicBezTo>
                <a:cubicBezTo>
                  <a:pt x="18141" y="20480"/>
                  <a:pt x="19612" y="19575"/>
                  <a:pt x="20540" y="17364"/>
                </a:cubicBezTo>
                <a:cubicBezTo>
                  <a:pt x="21600" y="14842"/>
                  <a:pt x="21393" y="11426"/>
                  <a:pt x="20052" y="9295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9" name="Posterior distribution"/>
          <p:cNvSpPr/>
          <p:nvPr/>
        </p:nvSpPr>
        <p:spPr>
          <a:xfrm>
            <a:off x="20370741" y="8124221"/>
            <a:ext cx="2938594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424242"/>
                </a:solidFill>
                <a:latin typeface="+mj-lt"/>
                <a:ea typeface="+mj-ea"/>
                <a:cs typeface="+mj-cs"/>
                <a:sym typeface="Bangla Sangam MN"/>
              </a:defRPr>
            </a:lvl1pPr>
          </a:lstStyle>
          <a:p>
            <a:pPr/>
            <a:r>
              <a:t>Posterior distribution</a:t>
            </a:r>
          </a:p>
        </p:txBody>
      </p:sp>
      <p:sp>
        <p:nvSpPr>
          <p:cNvPr id="220" name="Posterior"/>
          <p:cNvSpPr/>
          <p:nvPr/>
        </p:nvSpPr>
        <p:spPr>
          <a:xfrm>
            <a:off x="11543214" y="5181189"/>
            <a:ext cx="2556660" cy="1270001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424242"/>
                </a:solidFill>
              </a:defRPr>
            </a:lvl1pPr>
          </a:lstStyle>
          <a:p>
            <a:pPr/>
            <a:r>
              <a:t>Posterior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Bangla Sangam MN"/>
        <a:ea typeface="Bangla Sangam MN"/>
        <a:cs typeface="Bangla Sangam MN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Bangla Sangam MN"/>
        <a:ea typeface="Bangla Sangam MN"/>
        <a:cs typeface="Bangla Sangam MN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